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7" r:id="rId3"/>
    <p:sldId id="268" r:id="rId4"/>
    <p:sldId id="269" r:id="rId5"/>
    <p:sldId id="27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23" d="100"/>
          <a:sy n="123" d="100"/>
        </p:scale>
        <p:origin x="114"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5838874-FBD8-42CF-BEAB-EAA02FDEEBE0}" type="datetimeFigureOut">
              <a:rPr lang="en-GB" smtClean="0"/>
              <a:t>16/08/2020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B434B-9531-4AEE-91EE-BF17224DA8A2}" type="slidenum">
              <a:rPr lang="en-GB" smtClean="0"/>
              <a:t>‹#›</a:t>
            </a:fld>
            <a:endParaRPr lang="en-GB"/>
          </a:p>
        </p:txBody>
      </p:sp>
      <p:pic>
        <p:nvPicPr>
          <p:cNvPr id="7170" name="Picture 2" descr="https://www.sec-ed.co.uk/article-images/152143/Classroom47-AS.jpg?width=400&amp;height=267&amp;scale=canvas"/>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sharpenSoften amount="-55000"/>
                    </a14:imgEffect>
                  </a14:imgLayer>
                </a14:imgProps>
              </a:ext>
              <a:ext uri="{28A0092B-C50C-407E-A947-70E740481C1C}">
                <a14:useLocalDpi xmlns:a14="http://schemas.microsoft.com/office/drawing/2010/main" val="0"/>
              </a:ext>
            </a:extLst>
          </a:blip>
          <a:srcRect l="333" t="9329" r="106" b="7327"/>
          <a:stretch/>
        </p:blipFill>
        <p:spPr bwMode="auto">
          <a:xfrm>
            <a:off x="20053" y="45484"/>
            <a:ext cx="12192000" cy="68125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7172" name="Picture 4" descr="Education Authority"/>
          <p:cNvPicPr>
            <a:picLocks noChangeAspect="1" noChangeArrowheads="1"/>
          </p:cNvPicPr>
          <p:nvPr userDrawn="1"/>
        </p:nvPicPr>
        <p:blipFill rotWithShape="1">
          <a:blip r:embed="rId4">
            <a:extLst>
              <a:ext uri="{28A0092B-C50C-407E-A947-70E740481C1C}">
                <a14:useLocalDpi xmlns:a14="http://schemas.microsoft.com/office/drawing/2010/main" val="0"/>
              </a:ext>
            </a:extLst>
          </a:blip>
          <a:srcRect t="14493" b="17104"/>
          <a:stretch/>
        </p:blipFill>
        <p:spPr bwMode="auto">
          <a:xfrm>
            <a:off x="20053" y="4074695"/>
            <a:ext cx="4953000" cy="190901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userDrawn="1"/>
        </p:nvSpPr>
        <p:spPr>
          <a:xfrm>
            <a:off x="4973052" y="4090737"/>
            <a:ext cx="7218947" cy="1892968"/>
          </a:xfrm>
          <a:prstGeom prst="rect">
            <a:avLst/>
          </a:prstGeom>
          <a:solidFill>
            <a:srgbClr val="DFE1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userDrawn="1"/>
        </p:nvSpPr>
        <p:spPr>
          <a:xfrm>
            <a:off x="12031579" y="4090737"/>
            <a:ext cx="140367" cy="1892968"/>
          </a:xfrm>
          <a:prstGeom prst="rect">
            <a:avLst/>
          </a:prstGeom>
          <a:solidFill>
            <a:srgbClr val="48C0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Straight Connector 11"/>
          <p:cNvCxnSpPr/>
          <p:nvPr userDrawn="1"/>
        </p:nvCxnSpPr>
        <p:spPr>
          <a:xfrm>
            <a:off x="5165558" y="4924926"/>
            <a:ext cx="6641431" cy="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6268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5838874-FBD8-42CF-BEAB-EAA02FDEEBE0}" type="datetimeFigureOut">
              <a:rPr lang="en-GB" smtClean="0"/>
              <a:t>16/08/2020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825311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5838874-FBD8-42CF-BEAB-EAA02FDEEBE0}" type="datetimeFigureOut">
              <a:rPr lang="en-GB" smtClean="0"/>
              <a:t>16/08/2020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2411287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lumOff val="50000"/>
                  </a:schemeClr>
                </a:solidFill>
                <a:latin typeface="+mn-lt"/>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a:solidFill>
                  <a:schemeClr val="bg1">
                    <a:lumMod val="50000"/>
                  </a:schemeClr>
                </a:solidFill>
                <a:latin typeface="+mn-lt"/>
              </a:defRPr>
            </a:lvl1pPr>
            <a:lvl2pPr>
              <a:defRPr>
                <a:solidFill>
                  <a:schemeClr val="bg1">
                    <a:lumMod val="50000"/>
                  </a:schemeClr>
                </a:solidFill>
                <a:latin typeface="+mn-lt"/>
              </a:defRPr>
            </a:lvl2pPr>
            <a:lvl3pPr>
              <a:defRPr>
                <a:solidFill>
                  <a:schemeClr val="bg1">
                    <a:lumMod val="50000"/>
                  </a:schemeClr>
                </a:solidFill>
                <a:latin typeface="+mn-lt"/>
              </a:defRPr>
            </a:lvl3pPr>
            <a:lvl4pPr>
              <a:defRPr>
                <a:solidFill>
                  <a:schemeClr val="bg1">
                    <a:lumMod val="50000"/>
                  </a:schemeClr>
                </a:solidFill>
                <a:latin typeface="+mn-lt"/>
              </a:defRPr>
            </a:lvl4pPr>
            <a:lvl5pPr>
              <a:defRPr>
                <a:solidFill>
                  <a:schemeClr val="bg1">
                    <a:lumMod val="50000"/>
                  </a:schemeClr>
                </a:solidFill>
                <a:latin typeface="+mn-lt"/>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5838874-FBD8-42CF-BEAB-EAA02FDEEBE0}" type="datetimeFigureOut">
              <a:rPr lang="en-GB" smtClean="0"/>
              <a:t>16/08/2020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B434B-9531-4AEE-91EE-BF17224DA8A2}" type="slidenum">
              <a:rPr lang="en-GB" smtClean="0"/>
              <a:t>‹#›</a:t>
            </a:fld>
            <a:endParaRPr lang="en-GB"/>
          </a:p>
        </p:txBody>
      </p:sp>
      <p:pic>
        <p:nvPicPr>
          <p:cNvPr id="7" name="Picture 4" descr="Education Authority"/>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14493" b="17104"/>
          <a:stretch/>
        </p:blipFill>
        <p:spPr bwMode="auto">
          <a:xfrm>
            <a:off x="0" y="6214964"/>
            <a:ext cx="1668379" cy="64303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1668379" y="6214964"/>
            <a:ext cx="10523621" cy="643036"/>
          </a:xfrm>
          <a:prstGeom prst="rect">
            <a:avLst/>
          </a:prstGeom>
          <a:solidFill>
            <a:srgbClr val="42C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2051633" y="0"/>
            <a:ext cx="140367" cy="1892968"/>
          </a:xfrm>
          <a:prstGeom prst="rect">
            <a:avLst/>
          </a:prstGeom>
          <a:solidFill>
            <a:srgbClr val="96C9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userDrawn="1"/>
        </p:nvSpPr>
        <p:spPr>
          <a:xfrm>
            <a:off x="0" y="0"/>
            <a:ext cx="2005263" cy="228600"/>
          </a:xfrm>
          <a:prstGeom prst="rect">
            <a:avLst/>
          </a:prstGeom>
          <a:solidFill>
            <a:srgbClr val="DFE1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06057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838874-FBD8-42CF-BEAB-EAA02FDEEBE0}" type="datetimeFigureOut">
              <a:rPr lang="en-GB" smtClean="0"/>
              <a:t>16/08/2020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3102353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5838874-FBD8-42CF-BEAB-EAA02FDEEBE0}" type="datetimeFigureOut">
              <a:rPr lang="en-GB" smtClean="0"/>
              <a:t>16/08/2020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1843803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5838874-FBD8-42CF-BEAB-EAA02FDEEBE0}" type="datetimeFigureOut">
              <a:rPr lang="en-GB" smtClean="0"/>
              <a:t>16/08/2020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2566064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5838874-FBD8-42CF-BEAB-EAA02FDEEBE0}" type="datetimeFigureOut">
              <a:rPr lang="en-GB" smtClean="0"/>
              <a:t>16/08/2020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359896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838874-FBD8-42CF-BEAB-EAA02FDEEBE0}" type="datetimeFigureOut">
              <a:rPr lang="en-GB" smtClean="0"/>
              <a:t>16/08/2020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2166564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838874-FBD8-42CF-BEAB-EAA02FDEEBE0}" type="datetimeFigureOut">
              <a:rPr lang="en-GB" smtClean="0"/>
              <a:t>16/08/2020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1893002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838874-FBD8-42CF-BEAB-EAA02FDEEBE0}" type="datetimeFigureOut">
              <a:rPr lang="en-GB" smtClean="0"/>
              <a:t>16/08/2020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5B434B-9531-4AEE-91EE-BF17224DA8A2}" type="slidenum">
              <a:rPr lang="en-GB" smtClean="0"/>
              <a:t>‹#›</a:t>
            </a:fld>
            <a:endParaRPr lang="en-GB"/>
          </a:p>
        </p:txBody>
      </p:sp>
    </p:spTree>
    <p:extLst>
      <p:ext uri="{BB962C8B-B14F-4D97-AF65-F5344CB8AC3E}">
        <p14:creationId xmlns:p14="http://schemas.microsoft.com/office/powerpoint/2010/main" val="99709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838874-FBD8-42CF-BEAB-EAA02FDEEBE0}" type="datetimeFigureOut">
              <a:rPr lang="en-GB" smtClean="0"/>
              <a:t>16/08/2020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5B434B-9531-4AEE-91EE-BF17224DA8A2}" type="slidenum">
              <a:rPr lang="en-GB" smtClean="0"/>
              <a:t>‹#›</a:t>
            </a:fld>
            <a:endParaRPr lang="en-GB"/>
          </a:p>
        </p:txBody>
      </p:sp>
    </p:spTree>
    <p:extLst>
      <p:ext uri="{BB962C8B-B14F-4D97-AF65-F5344CB8AC3E}">
        <p14:creationId xmlns:p14="http://schemas.microsoft.com/office/powerpoint/2010/main" val="740052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973053" y="4170947"/>
            <a:ext cx="7090610" cy="842378"/>
          </a:xfrm>
        </p:spPr>
        <p:txBody>
          <a:bodyPr>
            <a:normAutofit fontScale="90000"/>
          </a:bodyPr>
          <a:lstStyle/>
          <a:p>
            <a:r>
              <a:rPr lang="en-GB" b="1" dirty="0">
                <a:solidFill>
                  <a:schemeClr val="tx1">
                    <a:lumMod val="65000"/>
                    <a:lumOff val="35000"/>
                  </a:schemeClr>
                </a:solidFill>
              </a:rPr>
              <a:t>Reconnect and Rise</a:t>
            </a:r>
          </a:p>
        </p:txBody>
      </p:sp>
      <p:sp>
        <p:nvSpPr>
          <p:cNvPr id="3" name="Subtitle 2"/>
          <p:cNvSpPr>
            <a:spLocks noGrp="1"/>
          </p:cNvSpPr>
          <p:nvPr>
            <p:ph type="subTitle" idx="1"/>
          </p:nvPr>
        </p:nvSpPr>
        <p:spPr>
          <a:xfrm>
            <a:off x="4973053" y="5013325"/>
            <a:ext cx="7090610" cy="922254"/>
          </a:xfrm>
        </p:spPr>
        <p:txBody>
          <a:bodyPr>
            <a:normAutofit/>
          </a:bodyPr>
          <a:lstStyle/>
          <a:p>
            <a:pPr algn="l"/>
            <a:r>
              <a:rPr lang="en-GB" b="1" dirty="0" smtClean="0">
                <a:solidFill>
                  <a:schemeClr val="tx1">
                    <a:lumMod val="50000"/>
                    <a:lumOff val="50000"/>
                  </a:schemeClr>
                </a:solidFill>
              </a:rPr>
              <a:t> A support booklet for parents as their children return to school </a:t>
            </a:r>
            <a:endParaRPr lang="en-GB" b="1" dirty="0">
              <a:solidFill>
                <a:schemeClr val="tx1">
                  <a:lumMod val="50000"/>
                  <a:lumOff val="50000"/>
                </a:schemeClr>
              </a:solidFill>
            </a:endParaRPr>
          </a:p>
        </p:txBody>
      </p:sp>
    </p:spTree>
    <p:extLst>
      <p:ext uri="{BB962C8B-B14F-4D97-AF65-F5344CB8AC3E}">
        <p14:creationId xmlns:p14="http://schemas.microsoft.com/office/powerpoint/2010/main" val="2769032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660" t="524" r="104" b="-524"/>
          <a:stretch/>
        </p:blipFill>
        <p:spPr>
          <a:xfrm>
            <a:off x="6858000" y="3881882"/>
            <a:ext cx="5334000" cy="297611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6858000" cy="6858000"/>
          </a:xfrm>
          <a:prstGeom prst="rect">
            <a:avLst/>
          </a:prstGeom>
        </p:spPr>
      </p:pic>
      <p:pic>
        <p:nvPicPr>
          <p:cNvPr id="8" name="Picture 7"/>
          <p:cNvPicPr>
            <a:picLocks noChangeAspect="1"/>
          </p:cNvPicPr>
          <p:nvPr/>
        </p:nvPicPr>
        <p:blipFill rotWithShape="1">
          <a:blip r:embed="rId4"/>
          <a:srcRect l="17176" t="14941" r="17635" b="14805"/>
          <a:stretch/>
        </p:blipFill>
        <p:spPr>
          <a:xfrm>
            <a:off x="7723947" y="1"/>
            <a:ext cx="3602106" cy="3881881"/>
          </a:xfrm>
          <a:prstGeom prst="rect">
            <a:avLst/>
          </a:prstGeom>
        </p:spPr>
      </p:pic>
      <p:sp>
        <p:nvSpPr>
          <p:cNvPr id="9" name="Rectangle 8"/>
          <p:cNvSpPr/>
          <p:nvPr/>
        </p:nvSpPr>
        <p:spPr>
          <a:xfrm>
            <a:off x="11718388" y="0"/>
            <a:ext cx="473612" cy="23915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itle 1"/>
          <p:cNvSpPr txBox="1">
            <a:spLocks/>
          </p:cNvSpPr>
          <p:nvPr/>
        </p:nvSpPr>
        <p:spPr>
          <a:xfrm>
            <a:off x="0" y="385477"/>
            <a:ext cx="6719637" cy="1325563"/>
          </a:xfrm>
          <a:prstGeom prst="rect">
            <a:avLst/>
          </a:prstGeom>
          <a:solidFill>
            <a:schemeClr val="bg1">
              <a:lumMod val="50000"/>
              <a:alpha val="5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lumMod val="50000"/>
                    <a:lumOff val="50000"/>
                  </a:schemeClr>
                </a:solidFill>
                <a:latin typeface="+mn-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1" i="0" u="none" strike="noStrike" kern="1200" cap="none" spc="0" normalizeH="0" baseline="0" noProof="0" dirty="0" smtClean="0">
                <a:ln>
                  <a:noFill/>
                </a:ln>
                <a:solidFill>
                  <a:srgbClr val="96C93C"/>
                </a:solidFill>
                <a:effectLst>
                  <a:outerShdw blurRad="38100" dist="38100" dir="2700000" algn="tl">
                    <a:srgbClr val="000000">
                      <a:alpha val="43137"/>
                    </a:srgbClr>
                  </a:outerShdw>
                </a:effectLst>
                <a:uLnTx/>
                <a:uFillTx/>
                <a:latin typeface="Calibri" panose="020F0502020204030204"/>
                <a:ea typeface="+mj-ea"/>
                <a:cs typeface="+mj-cs"/>
              </a:rPr>
              <a:t>Theme 2</a:t>
            </a:r>
            <a:r>
              <a:rPr kumimoji="0" lang="en-GB" sz="4400" b="0" i="0" u="none" strike="noStrike" kern="1200" cap="none" spc="0" normalizeH="0" baseline="0" noProof="0" dirty="0">
                <a:ln>
                  <a:noFill/>
                </a:ln>
                <a:solidFill>
                  <a:srgbClr val="96C93C"/>
                </a:solidFill>
                <a:effectLst>
                  <a:outerShdw blurRad="38100" dist="38100" dir="2700000" algn="tl">
                    <a:srgbClr val="000000">
                      <a:alpha val="43137"/>
                    </a:srgbClr>
                  </a:outerShdw>
                </a:effectLst>
                <a:uLnTx/>
                <a:uFillTx/>
                <a:latin typeface="Calibri" panose="020F0502020204030204"/>
                <a:ea typeface="+mj-ea"/>
                <a:cs typeface="+mj-cs"/>
              </a:rPr>
              <a:t/>
            </a:r>
            <a:br>
              <a:rPr kumimoji="0" lang="en-GB" sz="4400" b="0" i="0" u="none" strike="noStrike" kern="1200" cap="none" spc="0" normalizeH="0" baseline="0" noProof="0" dirty="0">
                <a:ln>
                  <a:noFill/>
                </a:ln>
                <a:solidFill>
                  <a:srgbClr val="96C93C"/>
                </a:solidFill>
                <a:effectLst>
                  <a:outerShdw blurRad="38100" dist="38100" dir="2700000" algn="tl">
                    <a:srgbClr val="000000">
                      <a:alpha val="43137"/>
                    </a:srgbClr>
                  </a:outerShdw>
                </a:effectLst>
                <a:uLnTx/>
                <a:uFillTx/>
                <a:latin typeface="Calibri" panose="020F0502020204030204"/>
                <a:ea typeface="+mj-ea"/>
                <a:cs typeface="+mj-cs"/>
              </a:rPr>
            </a:br>
            <a:r>
              <a:rPr kumimoji="0" lang="en-GB" sz="4400" b="0" i="0" u="none" strike="noStrike" kern="1200" cap="none" spc="0" normalizeH="0" baseline="0" noProof="0" dirty="0">
                <a:ln>
                  <a:noFill/>
                </a:ln>
                <a:solidFill>
                  <a:srgbClr val="42C0CC"/>
                </a:solidFill>
                <a:effectLst>
                  <a:outerShdw blurRad="38100" dist="38100" dir="2700000" algn="tl">
                    <a:srgbClr val="000000">
                      <a:alpha val="43137"/>
                    </a:srgbClr>
                  </a:outerShdw>
                </a:effectLst>
                <a:uLnTx/>
                <a:uFillTx/>
                <a:latin typeface="Calibri" panose="020F0502020204030204"/>
                <a:ea typeface="+mj-ea"/>
                <a:cs typeface="+mj-cs"/>
              </a:rPr>
              <a:t>Connectedness</a:t>
            </a:r>
          </a:p>
        </p:txBody>
      </p:sp>
    </p:spTree>
    <p:extLst>
      <p:ext uri="{BB962C8B-B14F-4D97-AF65-F5344CB8AC3E}">
        <p14:creationId xmlns:p14="http://schemas.microsoft.com/office/powerpoint/2010/main" val="167681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Connection</a:t>
            </a:r>
            <a:endParaRPr lang="en-GB" dirty="0"/>
          </a:p>
        </p:txBody>
      </p:sp>
      <p:sp>
        <p:nvSpPr>
          <p:cNvPr id="3" name="Content Placeholder 2"/>
          <p:cNvSpPr>
            <a:spLocks noGrp="1"/>
          </p:cNvSpPr>
          <p:nvPr>
            <p:ph idx="1"/>
          </p:nvPr>
        </p:nvSpPr>
        <p:spPr/>
        <p:txBody>
          <a:bodyPr/>
          <a:lstStyle/>
          <a:p>
            <a:pPr marL="0" indent="0">
              <a:buNone/>
            </a:pPr>
            <a:r>
              <a:rPr lang="en-GB" dirty="0" smtClean="0"/>
              <a:t>The next theme your child will explore in school is Connectedness.</a:t>
            </a:r>
          </a:p>
          <a:p>
            <a:pPr marL="0" indent="0">
              <a:buNone/>
            </a:pPr>
            <a:r>
              <a:rPr lang="en-GB" dirty="0" smtClean="0"/>
              <a:t>Due to the Covid Restrictions we felt disconnected from many important parts of our ‘normal’ lives we missed family, friends and time to ourselves in our hobbies and social activities.</a:t>
            </a:r>
          </a:p>
          <a:p>
            <a:pPr marL="0" indent="0">
              <a:buNone/>
            </a:pPr>
            <a:r>
              <a:rPr lang="en-GB" dirty="0" smtClean="0"/>
              <a:t>Most of our young people were unable to attend school, hobbies and social activities and many were unable to see and spend time with extended families and friends.</a:t>
            </a:r>
          </a:p>
          <a:p>
            <a:pPr marL="0" indent="0">
              <a:buNone/>
            </a:pPr>
            <a:r>
              <a:rPr lang="en-GB" dirty="0" smtClean="0"/>
              <a:t>This long break from school will mean that many feel they are starting all over again in school, worrying about friendships, relationships with teachers etc. </a:t>
            </a:r>
            <a:endParaRPr lang="en-GB" dirty="0"/>
          </a:p>
        </p:txBody>
      </p:sp>
    </p:spTree>
    <p:extLst>
      <p:ext uri="{BB962C8B-B14F-4D97-AF65-F5344CB8AC3E}">
        <p14:creationId xmlns:p14="http://schemas.microsoft.com/office/powerpoint/2010/main" val="1613913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Connection </a:t>
            </a:r>
            <a:endParaRPr lang="en-GB" dirty="0"/>
          </a:p>
        </p:txBody>
      </p:sp>
      <p:sp>
        <p:nvSpPr>
          <p:cNvPr id="3" name="Content Placeholder 2"/>
          <p:cNvSpPr>
            <a:spLocks noGrp="1"/>
          </p:cNvSpPr>
          <p:nvPr>
            <p:ph idx="1"/>
          </p:nvPr>
        </p:nvSpPr>
        <p:spPr>
          <a:xfrm>
            <a:off x="838200" y="1500160"/>
            <a:ext cx="10515600" cy="4351338"/>
          </a:xfrm>
        </p:spPr>
        <p:txBody>
          <a:bodyPr>
            <a:normAutofit fontScale="92500" lnSpcReduction="10000"/>
          </a:bodyPr>
          <a:lstStyle/>
          <a:p>
            <a:pPr marL="0" indent="0">
              <a:buNone/>
            </a:pPr>
            <a:r>
              <a:rPr lang="en-GB" dirty="0" smtClean="0"/>
              <a:t>It’s </a:t>
            </a:r>
            <a:r>
              <a:rPr lang="en-GB" dirty="0"/>
              <a:t>important to realise that humans are innately collective creatures, we do not exist as individuals. This is biological and innate within us and our collective nature is why we became top of the food chain</a:t>
            </a:r>
            <a:r>
              <a:rPr lang="en-GB" dirty="0" smtClean="0"/>
              <a:t>!</a:t>
            </a:r>
          </a:p>
          <a:p>
            <a:pPr marL="0" indent="0">
              <a:buNone/>
            </a:pPr>
            <a:r>
              <a:rPr lang="en-GB" dirty="0" smtClean="0"/>
              <a:t>The </a:t>
            </a:r>
            <a:r>
              <a:rPr lang="en-GB" dirty="0"/>
              <a:t>separation we </a:t>
            </a:r>
            <a:r>
              <a:rPr lang="en-GB" dirty="0" smtClean="0"/>
              <a:t>have experienced was </a:t>
            </a:r>
            <a:r>
              <a:rPr lang="en-GB" dirty="0"/>
              <a:t>very difficult and very unnatural for us – the normal thing we do during times of stress or loss is to come together, not stay apart. </a:t>
            </a:r>
            <a:r>
              <a:rPr lang="en-GB" dirty="0" smtClean="0"/>
              <a:t>We were ‘staying safe’ at home and now it is naturally scary to </a:t>
            </a:r>
            <a:r>
              <a:rPr lang="en-GB" dirty="0" err="1" smtClean="0"/>
              <a:t>rejoin</a:t>
            </a:r>
            <a:r>
              <a:rPr lang="en-GB" dirty="0" smtClean="0"/>
              <a:t> the world outside our homes.</a:t>
            </a:r>
          </a:p>
          <a:p>
            <a:pPr marL="0" indent="0">
              <a:buNone/>
            </a:pPr>
            <a:r>
              <a:rPr lang="en-GB" dirty="0" smtClean="0"/>
              <a:t>For </a:t>
            </a:r>
            <a:r>
              <a:rPr lang="en-GB" dirty="0"/>
              <a:t>adolescents, this is also particularly difficult as they are going through a period of development where peer interaction is more important and meaningful to them than family interaction.</a:t>
            </a:r>
            <a:r>
              <a:rPr lang="en-GB" b="1" dirty="0"/>
              <a:t> </a:t>
            </a:r>
            <a:endParaRPr lang="en-GB" b="1" dirty="0" smtClean="0"/>
          </a:p>
          <a:p>
            <a:pPr marL="0" indent="0">
              <a:buNone/>
            </a:pPr>
            <a:r>
              <a:rPr lang="en-GB" b="1" dirty="0" smtClean="0"/>
              <a:t>Connection </a:t>
            </a:r>
            <a:r>
              <a:rPr lang="en-GB" b="1" dirty="0"/>
              <a:t>with others is therefore more important than ever as we don’t feel like we are real people without connections to other people.</a:t>
            </a:r>
            <a:endParaRPr lang="en-GB" dirty="0"/>
          </a:p>
        </p:txBody>
      </p:sp>
    </p:spTree>
    <p:extLst>
      <p:ext uri="{BB962C8B-B14F-4D97-AF65-F5344CB8AC3E}">
        <p14:creationId xmlns:p14="http://schemas.microsoft.com/office/powerpoint/2010/main" val="3492284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Just Happened </a:t>
            </a:r>
            <a:endParaRPr lang="en-GB" dirty="0"/>
          </a:p>
        </p:txBody>
      </p:sp>
      <p:sp>
        <p:nvSpPr>
          <p:cNvPr id="3" name="Content Placeholder 2"/>
          <p:cNvSpPr>
            <a:spLocks noGrp="1"/>
          </p:cNvSpPr>
          <p:nvPr>
            <p:ph idx="1"/>
          </p:nvPr>
        </p:nvSpPr>
        <p:spPr/>
        <p:txBody>
          <a:bodyPr>
            <a:normAutofit/>
          </a:bodyPr>
          <a:lstStyle/>
          <a:p>
            <a:pPr marL="0" indent="0">
              <a:buNone/>
            </a:pPr>
            <a:r>
              <a:rPr lang="en-GB" dirty="0"/>
              <a:t>Coping with </a:t>
            </a:r>
            <a:r>
              <a:rPr lang="en-GB" dirty="0" smtClean="0"/>
              <a:t>COVID-19A </a:t>
            </a:r>
            <a:r>
              <a:rPr lang="en-GB" dirty="0"/>
              <a:t>guide to </a:t>
            </a:r>
            <a:r>
              <a:rPr lang="en-GB" dirty="0" smtClean="0"/>
              <a:t>support parents </a:t>
            </a:r>
            <a:r>
              <a:rPr lang="en-GB" dirty="0"/>
              <a:t>&amp; </a:t>
            </a:r>
            <a:r>
              <a:rPr lang="en-GB" dirty="0" smtClean="0"/>
              <a:t>carers of </a:t>
            </a:r>
            <a:r>
              <a:rPr lang="en-GB" dirty="0"/>
              <a:t>children</a:t>
            </a:r>
          </a:p>
          <a:p>
            <a:pPr marL="0" indent="0">
              <a:buNone/>
            </a:pPr>
            <a:endParaRPr lang="en-GB" dirty="0" smtClean="0"/>
          </a:p>
          <a:p>
            <a:pPr marL="0" indent="0">
              <a:buNone/>
            </a:pPr>
            <a:r>
              <a:rPr lang="en-GB" dirty="0" smtClean="0"/>
              <a:t>WHAT </a:t>
            </a:r>
            <a:r>
              <a:rPr lang="en-GB" dirty="0" smtClean="0"/>
              <a:t>JUST HAPPENED? </a:t>
            </a:r>
            <a:r>
              <a:rPr lang="en-GB" smtClean="0"/>
              <a:t>See booklet linked. </a:t>
            </a:r>
            <a:endParaRPr lang="en-GB" dirty="0"/>
          </a:p>
        </p:txBody>
      </p:sp>
    </p:spTree>
    <p:extLst>
      <p:ext uri="{BB962C8B-B14F-4D97-AF65-F5344CB8AC3E}">
        <p14:creationId xmlns:p14="http://schemas.microsoft.com/office/powerpoint/2010/main" val="364396139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297</Words>
  <Application>Microsoft Office PowerPoint</Application>
  <PresentationFormat>Widescreen</PresentationFormat>
  <Paragraphs>17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1_Office Theme</vt:lpstr>
      <vt:lpstr>Reconnect and Rise</vt:lpstr>
      <vt:lpstr>PowerPoint Presentation</vt:lpstr>
      <vt:lpstr>Connection</vt:lpstr>
      <vt:lpstr>Connection </vt:lpstr>
      <vt:lpstr>What Just Happened </vt:lpstr>
    </vt:vector>
  </TitlesOfParts>
  <Company>EANI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Reconnect and Rise</dc:title>
  <dc:creator>Elaine King</dc:creator>
  <cp:lastModifiedBy>Shauna Eastwood</cp:lastModifiedBy>
  <cp:revision>2</cp:revision>
  <dcterms:created xsi:type="dcterms:W3CDTF">2020-08-13T12:27:54Z</dcterms:created>
  <dcterms:modified xsi:type="dcterms:W3CDTF">2020-08-16T13:04:43Z</dcterms:modified>
</cp:coreProperties>
</file>