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2" r:id="rId3"/>
    <p:sldId id="263" r:id="rId4"/>
    <p:sldId id="264" r:id="rId5"/>
    <p:sldId id="265" r:id="rId6"/>
    <p:sldId id="266"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23" d="100"/>
          <a:sy n="123" d="100"/>
        </p:scale>
        <p:origin x="114" y="4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5838874-FBD8-42CF-BEAB-EAA02FDEEBE0}" type="datetimeFigureOut">
              <a:rPr lang="en-GB" smtClean="0"/>
              <a:t>16/08/2020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5B434B-9531-4AEE-91EE-BF17224DA8A2}" type="slidenum">
              <a:rPr lang="en-GB" smtClean="0"/>
              <a:t>‹#›</a:t>
            </a:fld>
            <a:endParaRPr lang="en-GB"/>
          </a:p>
        </p:txBody>
      </p:sp>
      <p:pic>
        <p:nvPicPr>
          <p:cNvPr id="7170" name="Picture 2" descr="https://www.sec-ed.co.uk/article-images/152143/Classroom47-AS.jpg?width=400&amp;height=267&amp;scale=canvas"/>
          <p:cNvPicPr>
            <a:picLocks noChangeAspect="1" noChangeArrowheads="1"/>
          </p:cNvPicPr>
          <p:nvPr userDrawn="1"/>
        </p:nvPicPr>
        <p:blipFill rotWithShape="1">
          <a:blip r:embed="rId2">
            <a:extLst>
              <a:ext uri="{BEBA8EAE-BF5A-486C-A8C5-ECC9F3942E4B}">
                <a14:imgProps xmlns:a14="http://schemas.microsoft.com/office/drawing/2010/main">
                  <a14:imgLayer r:embed="rId3">
                    <a14:imgEffect>
                      <a14:sharpenSoften amount="-55000"/>
                    </a14:imgEffect>
                  </a14:imgLayer>
                </a14:imgProps>
              </a:ext>
              <a:ext uri="{28A0092B-C50C-407E-A947-70E740481C1C}">
                <a14:useLocalDpi xmlns:a14="http://schemas.microsoft.com/office/drawing/2010/main" val="0"/>
              </a:ext>
            </a:extLst>
          </a:blip>
          <a:srcRect l="333" t="9329" r="106" b="7327"/>
          <a:stretch/>
        </p:blipFill>
        <p:spPr bwMode="auto">
          <a:xfrm>
            <a:off x="20053" y="45484"/>
            <a:ext cx="12192000" cy="681251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pic>
        <p:nvPicPr>
          <p:cNvPr id="7172" name="Picture 4" descr="Education Authority"/>
          <p:cNvPicPr>
            <a:picLocks noChangeAspect="1" noChangeArrowheads="1"/>
          </p:cNvPicPr>
          <p:nvPr userDrawn="1"/>
        </p:nvPicPr>
        <p:blipFill rotWithShape="1">
          <a:blip r:embed="rId4">
            <a:extLst>
              <a:ext uri="{28A0092B-C50C-407E-A947-70E740481C1C}">
                <a14:useLocalDpi xmlns:a14="http://schemas.microsoft.com/office/drawing/2010/main" val="0"/>
              </a:ext>
            </a:extLst>
          </a:blip>
          <a:srcRect t="14493" b="17104"/>
          <a:stretch/>
        </p:blipFill>
        <p:spPr bwMode="auto">
          <a:xfrm>
            <a:off x="20053" y="4074695"/>
            <a:ext cx="4953000" cy="190901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userDrawn="1"/>
        </p:nvSpPr>
        <p:spPr>
          <a:xfrm>
            <a:off x="4973052" y="4090737"/>
            <a:ext cx="7218947" cy="1892968"/>
          </a:xfrm>
          <a:prstGeom prst="rect">
            <a:avLst/>
          </a:prstGeom>
          <a:solidFill>
            <a:srgbClr val="DFE1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userDrawn="1"/>
        </p:nvSpPr>
        <p:spPr>
          <a:xfrm>
            <a:off x="12031579" y="4090737"/>
            <a:ext cx="140367" cy="1892968"/>
          </a:xfrm>
          <a:prstGeom prst="rect">
            <a:avLst/>
          </a:prstGeom>
          <a:solidFill>
            <a:srgbClr val="48C0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2" name="Straight Connector 11"/>
          <p:cNvCxnSpPr/>
          <p:nvPr userDrawn="1"/>
        </p:nvCxnSpPr>
        <p:spPr>
          <a:xfrm>
            <a:off x="5165558" y="4924926"/>
            <a:ext cx="6641431" cy="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13299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5838874-FBD8-42CF-BEAB-EAA02FDEEBE0}" type="datetimeFigureOut">
              <a:rPr lang="en-GB" smtClean="0"/>
              <a:t>16/08/2020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5B434B-9531-4AEE-91EE-BF17224DA8A2}" type="slidenum">
              <a:rPr lang="en-GB" smtClean="0"/>
              <a:t>‹#›</a:t>
            </a:fld>
            <a:endParaRPr lang="en-GB"/>
          </a:p>
        </p:txBody>
      </p:sp>
    </p:spTree>
    <p:extLst>
      <p:ext uri="{BB962C8B-B14F-4D97-AF65-F5344CB8AC3E}">
        <p14:creationId xmlns:p14="http://schemas.microsoft.com/office/powerpoint/2010/main" val="2402652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5838874-FBD8-42CF-BEAB-EAA02FDEEBE0}" type="datetimeFigureOut">
              <a:rPr lang="en-GB" smtClean="0"/>
              <a:t>16/08/2020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5B434B-9531-4AEE-91EE-BF17224DA8A2}" type="slidenum">
              <a:rPr lang="en-GB" smtClean="0"/>
              <a:t>‹#›</a:t>
            </a:fld>
            <a:endParaRPr lang="en-GB"/>
          </a:p>
        </p:txBody>
      </p:sp>
    </p:spTree>
    <p:extLst>
      <p:ext uri="{BB962C8B-B14F-4D97-AF65-F5344CB8AC3E}">
        <p14:creationId xmlns:p14="http://schemas.microsoft.com/office/powerpoint/2010/main" val="134743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lumMod val="50000"/>
                    <a:lumOff val="50000"/>
                  </a:schemeClr>
                </a:solidFill>
                <a:latin typeface="+mn-lt"/>
              </a:defRPr>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defRPr>
                <a:solidFill>
                  <a:schemeClr val="bg1">
                    <a:lumMod val="50000"/>
                  </a:schemeClr>
                </a:solidFill>
                <a:latin typeface="+mn-lt"/>
              </a:defRPr>
            </a:lvl1pPr>
            <a:lvl2pPr>
              <a:defRPr>
                <a:solidFill>
                  <a:schemeClr val="bg1">
                    <a:lumMod val="50000"/>
                  </a:schemeClr>
                </a:solidFill>
                <a:latin typeface="+mn-lt"/>
              </a:defRPr>
            </a:lvl2pPr>
            <a:lvl3pPr>
              <a:defRPr>
                <a:solidFill>
                  <a:schemeClr val="bg1">
                    <a:lumMod val="50000"/>
                  </a:schemeClr>
                </a:solidFill>
                <a:latin typeface="+mn-lt"/>
              </a:defRPr>
            </a:lvl3pPr>
            <a:lvl4pPr>
              <a:defRPr>
                <a:solidFill>
                  <a:schemeClr val="bg1">
                    <a:lumMod val="50000"/>
                  </a:schemeClr>
                </a:solidFill>
                <a:latin typeface="+mn-lt"/>
              </a:defRPr>
            </a:lvl4pPr>
            <a:lvl5pPr>
              <a:defRPr>
                <a:solidFill>
                  <a:schemeClr val="bg1">
                    <a:lumMod val="50000"/>
                  </a:schemeClr>
                </a:solidFill>
                <a:latin typeface="+mn-lt"/>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F5838874-FBD8-42CF-BEAB-EAA02FDEEBE0}" type="datetimeFigureOut">
              <a:rPr lang="en-GB" smtClean="0"/>
              <a:t>16/08/2020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5B434B-9531-4AEE-91EE-BF17224DA8A2}" type="slidenum">
              <a:rPr lang="en-GB" smtClean="0"/>
              <a:t>‹#›</a:t>
            </a:fld>
            <a:endParaRPr lang="en-GB"/>
          </a:p>
        </p:txBody>
      </p:sp>
      <p:pic>
        <p:nvPicPr>
          <p:cNvPr id="7" name="Picture 4" descr="Education Authority"/>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14493" b="17104"/>
          <a:stretch/>
        </p:blipFill>
        <p:spPr bwMode="auto">
          <a:xfrm>
            <a:off x="0" y="6214964"/>
            <a:ext cx="1668379" cy="643035"/>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userDrawn="1"/>
        </p:nvSpPr>
        <p:spPr>
          <a:xfrm>
            <a:off x="1668379" y="6214964"/>
            <a:ext cx="10523621" cy="643036"/>
          </a:xfrm>
          <a:prstGeom prst="rect">
            <a:avLst/>
          </a:prstGeom>
          <a:solidFill>
            <a:srgbClr val="42C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userDrawn="1"/>
        </p:nvSpPr>
        <p:spPr>
          <a:xfrm>
            <a:off x="12051633" y="0"/>
            <a:ext cx="140367" cy="1892968"/>
          </a:xfrm>
          <a:prstGeom prst="rect">
            <a:avLst/>
          </a:prstGeom>
          <a:solidFill>
            <a:srgbClr val="96C9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userDrawn="1"/>
        </p:nvSpPr>
        <p:spPr>
          <a:xfrm>
            <a:off x="0" y="0"/>
            <a:ext cx="2005263" cy="228600"/>
          </a:xfrm>
          <a:prstGeom prst="rect">
            <a:avLst/>
          </a:prstGeom>
          <a:solidFill>
            <a:srgbClr val="DFE1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824915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5838874-FBD8-42CF-BEAB-EAA02FDEEBE0}" type="datetimeFigureOut">
              <a:rPr lang="en-GB" smtClean="0"/>
              <a:t>16/08/2020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5B434B-9531-4AEE-91EE-BF17224DA8A2}" type="slidenum">
              <a:rPr lang="en-GB" smtClean="0"/>
              <a:t>‹#›</a:t>
            </a:fld>
            <a:endParaRPr lang="en-GB"/>
          </a:p>
        </p:txBody>
      </p:sp>
    </p:spTree>
    <p:extLst>
      <p:ext uri="{BB962C8B-B14F-4D97-AF65-F5344CB8AC3E}">
        <p14:creationId xmlns:p14="http://schemas.microsoft.com/office/powerpoint/2010/main" val="2804227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5838874-FBD8-42CF-BEAB-EAA02FDEEBE0}" type="datetimeFigureOut">
              <a:rPr lang="en-GB" smtClean="0"/>
              <a:t>16/08/2020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5B434B-9531-4AEE-91EE-BF17224DA8A2}" type="slidenum">
              <a:rPr lang="en-GB" smtClean="0"/>
              <a:t>‹#›</a:t>
            </a:fld>
            <a:endParaRPr lang="en-GB"/>
          </a:p>
        </p:txBody>
      </p:sp>
    </p:spTree>
    <p:extLst>
      <p:ext uri="{BB962C8B-B14F-4D97-AF65-F5344CB8AC3E}">
        <p14:creationId xmlns:p14="http://schemas.microsoft.com/office/powerpoint/2010/main" val="2796975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5838874-FBD8-42CF-BEAB-EAA02FDEEBE0}" type="datetimeFigureOut">
              <a:rPr lang="en-GB" smtClean="0"/>
              <a:t>16/08/2020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15B434B-9531-4AEE-91EE-BF17224DA8A2}" type="slidenum">
              <a:rPr lang="en-GB" smtClean="0"/>
              <a:t>‹#›</a:t>
            </a:fld>
            <a:endParaRPr lang="en-GB"/>
          </a:p>
        </p:txBody>
      </p:sp>
    </p:spTree>
    <p:extLst>
      <p:ext uri="{BB962C8B-B14F-4D97-AF65-F5344CB8AC3E}">
        <p14:creationId xmlns:p14="http://schemas.microsoft.com/office/powerpoint/2010/main" val="459454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5838874-FBD8-42CF-BEAB-EAA02FDEEBE0}" type="datetimeFigureOut">
              <a:rPr lang="en-GB" smtClean="0"/>
              <a:t>16/08/2020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15B434B-9531-4AEE-91EE-BF17224DA8A2}" type="slidenum">
              <a:rPr lang="en-GB" smtClean="0"/>
              <a:t>‹#›</a:t>
            </a:fld>
            <a:endParaRPr lang="en-GB"/>
          </a:p>
        </p:txBody>
      </p:sp>
    </p:spTree>
    <p:extLst>
      <p:ext uri="{BB962C8B-B14F-4D97-AF65-F5344CB8AC3E}">
        <p14:creationId xmlns:p14="http://schemas.microsoft.com/office/powerpoint/2010/main" val="1573752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838874-FBD8-42CF-BEAB-EAA02FDEEBE0}" type="datetimeFigureOut">
              <a:rPr lang="en-GB" smtClean="0"/>
              <a:t>16/08/2020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15B434B-9531-4AEE-91EE-BF17224DA8A2}" type="slidenum">
              <a:rPr lang="en-GB" smtClean="0"/>
              <a:t>‹#›</a:t>
            </a:fld>
            <a:endParaRPr lang="en-GB"/>
          </a:p>
        </p:txBody>
      </p:sp>
    </p:spTree>
    <p:extLst>
      <p:ext uri="{BB962C8B-B14F-4D97-AF65-F5344CB8AC3E}">
        <p14:creationId xmlns:p14="http://schemas.microsoft.com/office/powerpoint/2010/main" val="776257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5838874-FBD8-42CF-BEAB-EAA02FDEEBE0}" type="datetimeFigureOut">
              <a:rPr lang="en-GB" smtClean="0"/>
              <a:t>16/08/2020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5B434B-9531-4AEE-91EE-BF17224DA8A2}" type="slidenum">
              <a:rPr lang="en-GB" smtClean="0"/>
              <a:t>‹#›</a:t>
            </a:fld>
            <a:endParaRPr lang="en-GB"/>
          </a:p>
        </p:txBody>
      </p:sp>
    </p:spTree>
    <p:extLst>
      <p:ext uri="{BB962C8B-B14F-4D97-AF65-F5344CB8AC3E}">
        <p14:creationId xmlns:p14="http://schemas.microsoft.com/office/powerpoint/2010/main" val="2666304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5838874-FBD8-42CF-BEAB-EAA02FDEEBE0}" type="datetimeFigureOut">
              <a:rPr lang="en-GB" smtClean="0"/>
              <a:t>16/08/2020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5B434B-9531-4AEE-91EE-BF17224DA8A2}" type="slidenum">
              <a:rPr lang="en-GB" smtClean="0"/>
              <a:t>‹#›</a:t>
            </a:fld>
            <a:endParaRPr lang="en-GB"/>
          </a:p>
        </p:txBody>
      </p:sp>
    </p:spTree>
    <p:extLst>
      <p:ext uri="{BB962C8B-B14F-4D97-AF65-F5344CB8AC3E}">
        <p14:creationId xmlns:p14="http://schemas.microsoft.com/office/powerpoint/2010/main" val="4020681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838874-FBD8-42CF-BEAB-EAA02FDEEBE0}" type="datetimeFigureOut">
              <a:rPr lang="en-GB" smtClean="0"/>
              <a:t>16/08/2020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5B434B-9531-4AEE-91EE-BF17224DA8A2}" type="slidenum">
              <a:rPr lang="en-GB" smtClean="0"/>
              <a:t>‹#›</a:t>
            </a:fld>
            <a:endParaRPr lang="en-GB"/>
          </a:p>
        </p:txBody>
      </p:sp>
    </p:spTree>
    <p:extLst>
      <p:ext uri="{BB962C8B-B14F-4D97-AF65-F5344CB8AC3E}">
        <p14:creationId xmlns:p14="http://schemas.microsoft.com/office/powerpoint/2010/main" val="12037293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973053" y="4170947"/>
            <a:ext cx="7090610" cy="842378"/>
          </a:xfrm>
        </p:spPr>
        <p:txBody>
          <a:bodyPr>
            <a:normAutofit fontScale="90000"/>
          </a:bodyPr>
          <a:lstStyle/>
          <a:p>
            <a:r>
              <a:rPr lang="en-GB" b="1" dirty="0">
                <a:solidFill>
                  <a:schemeClr val="tx1">
                    <a:lumMod val="65000"/>
                    <a:lumOff val="35000"/>
                  </a:schemeClr>
                </a:solidFill>
              </a:rPr>
              <a:t>Reconnect and Rise</a:t>
            </a:r>
          </a:p>
        </p:txBody>
      </p:sp>
      <p:sp>
        <p:nvSpPr>
          <p:cNvPr id="3" name="Subtitle 2"/>
          <p:cNvSpPr>
            <a:spLocks noGrp="1"/>
          </p:cNvSpPr>
          <p:nvPr>
            <p:ph type="subTitle" idx="1"/>
          </p:nvPr>
        </p:nvSpPr>
        <p:spPr>
          <a:xfrm>
            <a:off x="4973053" y="5013325"/>
            <a:ext cx="7090610" cy="922254"/>
          </a:xfrm>
        </p:spPr>
        <p:txBody>
          <a:bodyPr>
            <a:normAutofit/>
          </a:bodyPr>
          <a:lstStyle/>
          <a:p>
            <a:pPr algn="l"/>
            <a:r>
              <a:rPr lang="en-GB" b="1" dirty="0" smtClean="0">
                <a:solidFill>
                  <a:schemeClr val="tx1">
                    <a:lumMod val="50000"/>
                    <a:lumOff val="50000"/>
                  </a:schemeClr>
                </a:solidFill>
              </a:rPr>
              <a:t> A support booklet for parents as their children return to school </a:t>
            </a:r>
            <a:endParaRPr lang="en-GB" b="1" dirty="0">
              <a:solidFill>
                <a:schemeClr val="tx1">
                  <a:lumMod val="50000"/>
                  <a:lumOff val="50000"/>
                </a:schemeClr>
              </a:solidFill>
            </a:endParaRPr>
          </a:p>
        </p:txBody>
      </p:sp>
    </p:spTree>
    <p:extLst>
      <p:ext uri="{BB962C8B-B14F-4D97-AF65-F5344CB8AC3E}">
        <p14:creationId xmlns:p14="http://schemas.microsoft.com/office/powerpoint/2010/main" val="26333648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stretch>
            <a:fillRect/>
          </a:stretch>
        </p:blipFill>
        <p:spPr>
          <a:xfrm>
            <a:off x="3186728" y="1385883"/>
            <a:ext cx="6123526" cy="4082351"/>
          </a:xfrm>
          <a:prstGeom prst="rect">
            <a:avLst/>
          </a:prstGeom>
        </p:spPr>
      </p:pic>
      <p:sp>
        <p:nvSpPr>
          <p:cNvPr id="4" name="Title 1"/>
          <p:cNvSpPr txBox="1">
            <a:spLocks/>
          </p:cNvSpPr>
          <p:nvPr/>
        </p:nvSpPr>
        <p:spPr>
          <a:xfrm>
            <a:off x="0" y="723102"/>
            <a:ext cx="6719637" cy="1325563"/>
          </a:xfrm>
          <a:prstGeom prst="rect">
            <a:avLst/>
          </a:prstGeom>
          <a:solidFill>
            <a:schemeClr val="bg1">
              <a:lumMod val="50000"/>
              <a:alpha val="5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lumMod val="50000"/>
                    <a:lumOff val="50000"/>
                  </a:schemeClr>
                </a:solidFill>
                <a:latin typeface="+mn-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4400" b="1" i="0" u="none" strike="noStrike" kern="1200" cap="none" spc="0" normalizeH="0" baseline="0" noProof="0" dirty="0" smtClean="0">
                <a:ln>
                  <a:noFill/>
                </a:ln>
                <a:solidFill>
                  <a:srgbClr val="96C93C"/>
                </a:solidFill>
                <a:effectLst>
                  <a:outerShdw blurRad="38100" dist="38100" dir="2700000" algn="tl">
                    <a:srgbClr val="000000">
                      <a:alpha val="43137"/>
                    </a:srgbClr>
                  </a:outerShdw>
                </a:effectLst>
                <a:uLnTx/>
                <a:uFillTx/>
                <a:latin typeface="Calibri" panose="020F0502020204030204"/>
                <a:ea typeface="+mj-ea"/>
                <a:cs typeface="+mj-cs"/>
              </a:rPr>
              <a:t>Theme 1</a:t>
            </a:r>
            <a:r>
              <a:rPr kumimoji="0" lang="en-GB" sz="4400" b="0" i="0" u="none" strike="noStrike" kern="1200" cap="none" spc="0" normalizeH="0" baseline="0" noProof="0" dirty="0">
                <a:ln>
                  <a:noFill/>
                </a:ln>
                <a:solidFill>
                  <a:srgbClr val="96C93C"/>
                </a:solidFill>
                <a:effectLst>
                  <a:outerShdw blurRad="38100" dist="38100" dir="2700000" algn="tl">
                    <a:srgbClr val="000000">
                      <a:alpha val="43137"/>
                    </a:srgbClr>
                  </a:outerShdw>
                </a:effectLst>
                <a:uLnTx/>
                <a:uFillTx/>
                <a:latin typeface="Calibri" panose="020F0502020204030204"/>
                <a:ea typeface="+mj-ea"/>
                <a:cs typeface="+mj-cs"/>
              </a:rPr>
              <a:t/>
            </a:r>
            <a:br>
              <a:rPr kumimoji="0" lang="en-GB" sz="4400" b="0" i="0" u="none" strike="noStrike" kern="1200" cap="none" spc="0" normalizeH="0" baseline="0" noProof="0" dirty="0">
                <a:ln>
                  <a:noFill/>
                </a:ln>
                <a:solidFill>
                  <a:srgbClr val="96C93C"/>
                </a:solidFill>
                <a:effectLst>
                  <a:outerShdw blurRad="38100" dist="38100" dir="2700000" algn="tl">
                    <a:srgbClr val="000000">
                      <a:alpha val="43137"/>
                    </a:srgbClr>
                  </a:outerShdw>
                </a:effectLst>
                <a:uLnTx/>
                <a:uFillTx/>
                <a:latin typeface="Calibri" panose="020F0502020204030204"/>
                <a:ea typeface="+mj-ea"/>
                <a:cs typeface="+mj-cs"/>
              </a:rPr>
            </a:br>
            <a:r>
              <a:rPr kumimoji="0" lang="en-GB" sz="4400" b="0" i="0" u="none" strike="noStrike" kern="1200" cap="none" spc="0" normalizeH="0" baseline="0" noProof="0" dirty="0" smtClean="0">
                <a:ln>
                  <a:noFill/>
                </a:ln>
                <a:solidFill>
                  <a:srgbClr val="42C0CC"/>
                </a:solidFill>
                <a:effectLst>
                  <a:outerShdw blurRad="38100" dist="38100" dir="2700000" algn="tl">
                    <a:srgbClr val="000000">
                      <a:alpha val="43137"/>
                    </a:srgbClr>
                  </a:outerShdw>
                </a:effectLst>
                <a:uLnTx/>
                <a:uFillTx/>
                <a:latin typeface="Calibri" panose="020F0502020204030204"/>
                <a:ea typeface="+mj-ea"/>
                <a:cs typeface="+mj-cs"/>
              </a:rPr>
              <a:t>Ourselves</a:t>
            </a:r>
            <a:endParaRPr kumimoji="0" lang="en-GB" sz="4400" b="0" i="0" u="none" strike="noStrike" kern="1200" cap="none" spc="0" normalizeH="0" baseline="0" noProof="0" dirty="0">
              <a:ln>
                <a:noFill/>
              </a:ln>
              <a:solidFill>
                <a:srgbClr val="42C0CC"/>
              </a:solidFill>
              <a:effectLst>
                <a:outerShdw blurRad="38100" dist="38100" dir="2700000" algn="tl">
                  <a:srgbClr val="000000">
                    <a:alpha val="43137"/>
                  </a:srgbClr>
                </a:outerShdw>
              </a:effectLst>
              <a:uLnTx/>
              <a:uFillTx/>
              <a:latin typeface="Calibri" panose="020F0502020204030204"/>
              <a:ea typeface="+mj-ea"/>
              <a:cs typeface="+mj-cs"/>
            </a:endParaRPr>
          </a:p>
        </p:txBody>
      </p:sp>
    </p:spTree>
    <p:extLst>
      <p:ext uri="{BB962C8B-B14F-4D97-AF65-F5344CB8AC3E}">
        <p14:creationId xmlns:p14="http://schemas.microsoft.com/office/powerpoint/2010/main" val="17531542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u="sng" dirty="0" smtClean="0"/>
              <a:t>Self Belief</a:t>
            </a:r>
            <a:endParaRPr lang="en-GB" u="sng" dirty="0"/>
          </a:p>
        </p:txBody>
      </p:sp>
      <p:sp>
        <p:nvSpPr>
          <p:cNvPr id="3" name="Content Placeholder 2"/>
          <p:cNvSpPr>
            <a:spLocks noGrp="1"/>
          </p:cNvSpPr>
          <p:nvPr>
            <p:ph idx="1"/>
          </p:nvPr>
        </p:nvSpPr>
        <p:spPr/>
        <p:txBody>
          <a:bodyPr>
            <a:normAutofit/>
          </a:bodyPr>
          <a:lstStyle/>
          <a:p>
            <a:pPr marL="0" indent="0">
              <a:buNone/>
            </a:pPr>
            <a:r>
              <a:rPr lang="en-GB" sz="2400" dirty="0" smtClean="0"/>
              <a:t>The first theme that your child will be exploring in school is that of self-belief. It is natural that we all feel somewhat helpless and lacking in self belief following lockdown restrictions. Our lives changed overnight and the things we took for granted were taken away. As a result we can find it difficult to motivate ourselves and to believe that we can make a difference.</a:t>
            </a:r>
          </a:p>
          <a:p>
            <a:pPr marL="0" indent="0">
              <a:buNone/>
            </a:pPr>
            <a:endParaRPr lang="en-GB" sz="2400" dirty="0" smtClean="0"/>
          </a:p>
          <a:p>
            <a:pPr marL="0" indent="0">
              <a:buNone/>
            </a:pPr>
            <a:r>
              <a:rPr lang="en-GB" sz="2400" b="1" i="1" dirty="0" smtClean="0"/>
              <a:t>It has been proven that self-belief is directly linked to achievement and increased levels of happiness.</a:t>
            </a:r>
          </a:p>
          <a:p>
            <a:pPr marL="0" indent="0">
              <a:buNone/>
            </a:pPr>
            <a:endParaRPr lang="en-GB" sz="2400" i="1" dirty="0" smtClean="0"/>
          </a:p>
          <a:p>
            <a:pPr marL="0" indent="0">
              <a:buNone/>
            </a:pPr>
            <a:r>
              <a:rPr lang="en-GB" sz="2400" dirty="0"/>
              <a:t>I</a:t>
            </a:r>
            <a:r>
              <a:rPr lang="en-GB" sz="2400" dirty="0" smtClean="0"/>
              <a:t>t is important that our young people believe in themselves and feel motivated as they make those first steps back towards school and study.</a:t>
            </a:r>
            <a:endParaRPr lang="en-GB" sz="2400" dirty="0"/>
          </a:p>
        </p:txBody>
      </p:sp>
    </p:spTree>
    <p:extLst>
      <p:ext uri="{BB962C8B-B14F-4D97-AF65-F5344CB8AC3E}">
        <p14:creationId xmlns:p14="http://schemas.microsoft.com/office/powerpoint/2010/main" val="3817506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Ourselves – Self-Belief</a:t>
            </a:r>
            <a:endParaRPr lang="en-GB" dirty="0"/>
          </a:p>
        </p:txBody>
      </p:sp>
      <p:sp>
        <p:nvSpPr>
          <p:cNvPr id="3" name="Content Placeholder 2"/>
          <p:cNvSpPr>
            <a:spLocks noGrp="1"/>
          </p:cNvSpPr>
          <p:nvPr>
            <p:ph idx="1"/>
          </p:nvPr>
        </p:nvSpPr>
        <p:spPr>
          <a:xfrm>
            <a:off x="838200" y="1423851"/>
            <a:ext cx="10515600" cy="4753112"/>
          </a:xfrm>
        </p:spPr>
        <p:txBody>
          <a:bodyPr>
            <a:normAutofit/>
          </a:bodyPr>
          <a:lstStyle/>
          <a:p>
            <a:r>
              <a:rPr lang="en-GB" sz="2400" dirty="0"/>
              <a:t>Adolescence is an extremely complex stage that varies from child to child. To deal with the different situations that can arise, it’s important to help encourage self-efficacy in adolescents.</a:t>
            </a:r>
          </a:p>
          <a:p>
            <a:r>
              <a:rPr lang="en-GB" sz="2400" b="1" dirty="0" smtClean="0"/>
              <a:t>Self-efficacy</a:t>
            </a:r>
            <a:r>
              <a:rPr lang="en-GB" sz="2400" b="1" dirty="0"/>
              <a:t> refers to young peoples’ feelings, beliefs, and perceptions regarding their ability to meet challenges</a:t>
            </a:r>
            <a:r>
              <a:rPr lang="en-GB" sz="2400" dirty="0"/>
              <a:t>. In other words, it’s a kind of self-confidence.</a:t>
            </a:r>
          </a:p>
          <a:p>
            <a:r>
              <a:rPr lang="en-GB" sz="2400" b="1" dirty="0"/>
              <a:t>This feeling of self-efficacy in adolescents applies to almost every aspect of life</a:t>
            </a:r>
            <a:r>
              <a:rPr lang="en-GB" sz="2400" dirty="0"/>
              <a:t>. It has to do with recovering from pain, rejection and failure, and making the choices that will impact their future. It also deals with the commitment, effort and perseverance needed to achieve one’s goals.</a:t>
            </a:r>
          </a:p>
          <a:p>
            <a:r>
              <a:rPr lang="en-GB" sz="2400" dirty="0"/>
              <a:t>In addition, self-efficacy is essential to handling stress, pressure, and feeling vulnerable. </a:t>
            </a:r>
            <a:r>
              <a:rPr lang="en-GB" sz="2400" b="1" dirty="0"/>
              <a:t>As you can see, it’s vitally important. Parents can start planting the right seeds in childhood</a:t>
            </a:r>
            <a:r>
              <a:rPr lang="en-GB" sz="2400" dirty="0"/>
              <a:t>.</a:t>
            </a:r>
          </a:p>
          <a:p>
            <a:endParaRPr lang="en-GB" dirty="0"/>
          </a:p>
        </p:txBody>
      </p:sp>
    </p:spTree>
    <p:extLst>
      <p:ext uri="{BB962C8B-B14F-4D97-AF65-F5344CB8AC3E}">
        <p14:creationId xmlns:p14="http://schemas.microsoft.com/office/powerpoint/2010/main" val="1106754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353" y="469628"/>
            <a:ext cx="11732455" cy="5537277"/>
          </a:xfrm>
        </p:spPr>
        <p:txBody>
          <a:bodyPr>
            <a:normAutofit fontScale="90000"/>
          </a:bodyPr>
          <a:lstStyle/>
          <a:p>
            <a:pPr lvl="0">
              <a:lnSpc>
                <a:spcPct val="107000"/>
              </a:lnSpc>
              <a:spcAft>
                <a:spcPts val="0"/>
              </a:spcAft>
            </a:pPr>
            <a:r>
              <a:rPr lang="en-GB" sz="3600" b="1" u="sng" dirty="0" smtClean="0"/>
              <a:t>Top Tips </a:t>
            </a:r>
            <a:r>
              <a:rPr lang="en-GB" sz="3600" b="1" u="sng" dirty="0"/>
              <a:t>for developing self-efficacy in </a:t>
            </a:r>
            <a:r>
              <a:rPr lang="en-GB" sz="3600" b="1" u="sng" dirty="0" smtClean="0"/>
              <a:t>adolescents</a:t>
            </a:r>
            <a:br>
              <a:rPr lang="en-GB" sz="3600" b="1" u="sng" dirty="0" smtClean="0"/>
            </a:br>
            <a:r>
              <a:rPr lang="en-GB" sz="2000" b="1" u="sng" dirty="0" smtClean="0"/>
              <a:t/>
            </a:r>
            <a:br>
              <a:rPr lang="en-GB" sz="2000" b="1" u="sng" dirty="0" smtClean="0"/>
            </a:br>
            <a:r>
              <a:rPr lang="en-GB" sz="2000" dirty="0" smtClean="0"/>
              <a:t>Create schedules also </a:t>
            </a:r>
            <a:r>
              <a:rPr lang="en-GB" sz="2000" dirty="0"/>
              <a:t>plays an important role here as it helps to create a sense </a:t>
            </a:r>
            <a:r>
              <a:rPr lang="en-GB" sz="2000" dirty="0" smtClean="0"/>
              <a:t>of time </a:t>
            </a:r>
            <a:r>
              <a:rPr lang="en-GB" sz="2000" dirty="0"/>
              <a:t>as well as plan for things in the </a:t>
            </a:r>
            <a:r>
              <a:rPr lang="en-GB" sz="2000" dirty="0" smtClean="0"/>
              <a:t>future.</a:t>
            </a:r>
            <a:br>
              <a:rPr lang="en-GB" sz="2000" dirty="0" smtClean="0"/>
            </a:br>
            <a:r>
              <a:rPr lang="en-GB" sz="2000" dirty="0"/>
              <a:t/>
            </a:r>
            <a:br>
              <a:rPr lang="en-GB" sz="2000" dirty="0"/>
            </a:br>
            <a:r>
              <a:rPr lang="en-GB" sz="2000" dirty="0"/>
              <a:t>H</a:t>
            </a:r>
            <a:r>
              <a:rPr lang="en-GB" sz="2000" dirty="0" smtClean="0"/>
              <a:t>ave </a:t>
            </a:r>
            <a:r>
              <a:rPr lang="en-GB" sz="2000" dirty="0"/>
              <a:t>things to look forward </a:t>
            </a:r>
            <a:r>
              <a:rPr lang="en-GB" sz="2000" dirty="0" smtClean="0"/>
              <a:t>to, set </a:t>
            </a:r>
            <a:r>
              <a:rPr lang="en-GB" sz="2000" dirty="0"/>
              <a:t>goals and work towards them – goals can be physical, academic, social, and occupational. A mix of all of these can be particularly helpful as long as it is not overwhelming for the young person </a:t>
            </a:r>
            <a:r>
              <a:rPr lang="en-GB" sz="2000" dirty="0" smtClean="0"/>
              <a:t/>
            </a:r>
            <a:br>
              <a:rPr lang="en-GB" sz="2000" dirty="0" smtClean="0"/>
            </a:br>
            <a:r>
              <a:rPr lang="en-GB" sz="2000" dirty="0"/>
              <a:t/>
            </a:r>
            <a:br>
              <a:rPr lang="en-GB" sz="2000" dirty="0"/>
            </a:br>
            <a:r>
              <a:rPr lang="en-GB" sz="2000" dirty="0" smtClean="0"/>
              <a:t>Try mindfulness </a:t>
            </a:r>
            <a:r>
              <a:rPr lang="en-GB" sz="2000" dirty="0"/>
              <a:t>activities whereby you sit and find stillness and notice how nothing stays the same – the light in the room changes, the sounds change, our own internal sensations change – these activities help young people become more aware that everything passes, that every moment is different, and that we are not ‘stuck</a:t>
            </a:r>
            <a:r>
              <a:rPr lang="en-GB" sz="2000" dirty="0" smtClean="0"/>
              <a:t>’</a:t>
            </a:r>
            <a:br>
              <a:rPr lang="en-GB" sz="2000" dirty="0" smtClean="0"/>
            </a:br>
            <a:r>
              <a:rPr lang="en-GB" sz="2000" dirty="0"/>
              <a:t/>
            </a:r>
            <a:br>
              <a:rPr lang="en-GB" sz="2000" dirty="0"/>
            </a:br>
            <a:r>
              <a:rPr lang="en-GB" sz="2000" dirty="0"/>
              <a:t>Emphasise Self- Care- Encourage moments of relaxation so that they have time to contemplate the challenges they face</a:t>
            </a:r>
            <a:r>
              <a:rPr lang="en-GB" sz="2000" dirty="0" smtClean="0"/>
              <a:t>.</a:t>
            </a:r>
            <a:br>
              <a:rPr lang="en-GB" sz="2000" dirty="0" smtClean="0"/>
            </a:br>
            <a:r>
              <a:rPr lang="en-GB" sz="2000" dirty="0"/>
              <a:t/>
            </a:r>
            <a:br>
              <a:rPr lang="en-GB" sz="2000" dirty="0"/>
            </a:br>
            <a:r>
              <a:rPr lang="en-GB" sz="2000" dirty="0"/>
              <a:t>Learn from mistakes, take poor </a:t>
            </a:r>
            <a:r>
              <a:rPr lang="en-GB" sz="2000" dirty="0" smtClean="0"/>
              <a:t>outcome </a:t>
            </a:r>
            <a:r>
              <a:rPr lang="en-GB" sz="2000" dirty="0"/>
              <a:t>or a poor decision and create learning opportunities from </a:t>
            </a:r>
            <a:r>
              <a:rPr lang="en-GB" sz="2000" dirty="0" smtClean="0"/>
              <a:t>them</a:t>
            </a:r>
            <a:br>
              <a:rPr lang="en-GB" sz="2000" dirty="0" smtClean="0"/>
            </a:br>
            <a:r>
              <a:rPr lang="en-GB" sz="2000" dirty="0"/>
              <a:t/>
            </a:r>
            <a:br>
              <a:rPr lang="en-GB" sz="2000" dirty="0"/>
            </a:br>
            <a:r>
              <a:rPr lang="en-GB" sz="2000" dirty="0"/>
              <a:t>Set realistic short-term goals that create motivation and </a:t>
            </a:r>
            <a:r>
              <a:rPr lang="en-GB" sz="2000" dirty="0" smtClean="0"/>
              <a:t>enthusiasm</a:t>
            </a:r>
            <a:br>
              <a:rPr lang="en-GB" sz="2000" dirty="0" smtClean="0"/>
            </a:br>
            <a:r>
              <a:rPr lang="en-GB" sz="2000" dirty="0" smtClean="0"/>
              <a:t/>
            </a:r>
            <a:br>
              <a:rPr lang="en-GB" sz="2000" dirty="0" smtClean="0"/>
            </a:br>
            <a:r>
              <a:rPr lang="en-GB" sz="2000" dirty="0"/>
              <a:t>Show </a:t>
            </a:r>
            <a:r>
              <a:rPr lang="en-GB" sz="2000" dirty="0" smtClean="0"/>
              <a:t>your child </a:t>
            </a:r>
            <a:r>
              <a:rPr lang="en-GB" sz="2000" dirty="0"/>
              <a:t>there are alternative ways to stay involved in activities that affirm their </a:t>
            </a:r>
            <a:r>
              <a:rPr lang="en-GB" sz="2000" dirty="0" smtClean="0"/>
              <a:t>identity</a:t>
            </a:r>
            <a:endParaRPr lang="en-GB" dirty="0"/>
          </a:p>
        </p:txBody>
      </p:sp>
    </p:spTree>
    <p:extLst>
      <p:ext uri="{BB962C8B-B14F-4D97-AF65-F5344CB8AC3E}">
        <p14:creationId xmlns:p14="http://schemas.microsoft.com/office/powerpoint/2010/main" val="26802995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4" name="Content Placeholder 3"/>
          <p:cNvPicPr>
            <a:picLocks noGrp="1" noChangeAspect="1"/>
          </p:cNvPicPr>
          <p:nvPr>
            <p:ph idx="1"/>
          </p:nvPr>
        </p:nvPicPr>
        <p:blipFill>
          <a:blip r:embed="rId2"/>
          <a:stretch>
            <a:fillRect/>
          </a:stretch>
        </p:blipFill>
        <p:spPr>
          <a:xfrm>
            <a:off x="3756074" y="45908"/>
            <a:ext cx="4501661" cy="6763060"/>
          </a:xfrm>
          <a:prstGeom prst="rect">
            <a:avLst/>
          </a:prstGeom>
        </p:spPr>
      </p:pic>
    </p:spTree>
    <p:extLst>
      <p:ext uri="{BB962C8B-B14F-4D97-AF65-F5344CB8AC3E}">
        <p14:creationId xmlns:p14="http://schemas.microsoft.com/office/powerpoint/2010/main" val="240371615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505</Words>
  <Application>Microsoft Office PowerPoint</Application>
  <PresentationFormat>Widescreen</PresentationFormat>
  <Paragraphs>15</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1_Office Theme</vt:lpstr>
      <vt:lpstr>Reconnect and Rise</vt:lpstr>
      <vt:lpstr>PowerPoint Presentation</vt:lpstr>
      <vt:lpstr>Self Belief</vt:lpstr>
      <vt:lpstr>Ourselves – Self-Belief</vt:lpstr>
      <vt:lpstr>Top Tips for developing self-efficacy in adolescents  Create schedules also plays an important role here as it helps to create a sense of time as well as plan for things in the future.  Have things to look forward to, set goals and work towards them – goals can be physical, academic, social, and occupational. A mix of all of these can be particularly helpful as long as it is not overwhelming for the young person   Try mindfulness activities whereby you sit and find stillness and notice how nothing stays the same – the light in the room changes, the sounds change, our own internal sensations change – these activities help young people become more aware that everything passes, that every moment is different, and that we are not ‘stuck’  Emphasise Self- Care- Encourage moments of relaxation so that they have time to contemplate the challenges they face.  Learn from mistakes, take poor outcome or a poor decision and create learning opportunities from them  Set realistic short-term goals that create motivation and enthusiasm  Show your child there are alternative ways to stay involved in activities that affirm their identity</vt:lpstr>
      <vt:lpstr>PowerPoint Presentation</vt:lpstr>
    </vt:vector>
  </TitlesOfParts>
  <Company>EANI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Reconnect and Rise</dc:title>
  <dc:creator>Elaine King</dc:creator>
  <cp:lastModifiedBy>Shauna Eastwood</cp:lastModifiedBy>
  <cp:revision>2</cp:revision>
  <dcterms:created xsi:type="dcterms:W3CDTF">2020-08-13T12:23:47Z</dcterms:created>
  <dcterms:modified xsi:type="dcterms:W3CDTF">2020-08-16T13:07:28Z</dcterms:modified>
</cp:coreProperties>
</file>