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07" r:id="rId3"/>
    <p:sldId id="308" r:id="rId4"/>
    <p:sldId id="309" r:id="rId5"/>
    <p:sldId id="31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pic>
        <p:nvPicPr>
          <p:cNvPr id="7170" name="Picture 2" descr="https://www.sec-ed.co.uk/article-images/152143/Classroom47-AS.jpg?width=400&amp;height=267&amp;scale=canvas"/>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55000"/>
                    </a14:imgEffect>
                  </a14:imgLayer>
                </a14:imgProps>
              </a:ext>
              <a:ext uri="{28A0092B-C50C-407E-A947-70E740481C1C}">
                <a14:useLocalDpi xmlns:a14="http://schemas.microsoft.com/office/drawing/2010/main" val="0"/>
              </a:ext>
            </a:extLst>
          </a:blip>
          <a:srcRect l="333" t="9329" r="106" b="7327"/>
          <a:stretch/>
        </p:blipFill>
        <p:spPr bwMode="auto">
          <a:xfrm>
            <a:off x="20053" y="45484"/>
            <a:ext cx="12192000" cy="6812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descr="Education Authority"/>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4493" b="17104"/>
          <a:stretch/>
        </p:blipFill>
        <p:spPr bwMode="auto">
          <a:xfrm>
            <a:off x="20053" y="4074695"/>
            <a:ext cx="4953000" cy="19090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4973052" y="4090737"/>
            <a:ext cx="7218947" cy="1892968"/>
          </a:xfrm>
          <a:prstGeom prst="rect">
            <a:avLst/>
          </a:prstGeom>
          <a:solidFill>
            <a:srgbClr val="42C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2031579" y="4090737"/>
            <a:ext cx="140367" cy="1892968"/>
          </a:xfrm>
          <a:prstGeom prst="rect">
            <a:avLst/>
          </a:prstGeom>
          <a:solidFill>
            <a:srgbClr val="96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p:cNvCxnSpPr/>
          <p:nvPr userDrawn="1"/>
        </p:nvCxnSpPr>
        <p:spPr>
          <a:xfrm>
            <a:off x="5165558" y="4924926"/>
            <a:ext cx="664143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72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79756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28835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latin typeface="+mn-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lumMod val="50000"/>
                  </a:schemeClr>
                </a:solidFill>
                <a:latin typeface="+mn-lt"/>
              </a:defRPr>
            </a:lvl1pPr>
            <a:lvl2pPr>
              <a:defRPr>
                <a:solidFill>
                  <a:schemeClr val="bg1">
                    <a:lumMod val="50000"/>
                  </a:schemeClr>
                </a:solidFill>
                <a:latin typeface="+mn-lt"/>
              </a:defRPr>
            </a:lvl2pPr>
            <a:lvl3pPr>
              <a:defRPr>
                <a:solidFill>
                  <a:schemeClr val="bg1">
                    <a:lumMod val="50000"/>
                  </a:schemeClr>
                </a:solidFill>
                <a:latin typeface="+mn-lt"/>
              </a:defRPr>
            </a:lvl3pPr>
            <a:lvl4pPr>
              <a:defRPr>
                <a:solidFill>
                  <a:schemeClr val="bg1">
                    <a:lumMod val="50000"/>
                  </a:schemeClr>
                </a:solidFill>
                <a:latin typeface="+mn-lt"/>
              </a:defRPr>
            </a:lvl4pPr>
            <a:lvl5pPr>
              <a:defRPr>
                <a:solidFill>
                  <a:schemeClr val="bg1">
                    <a:lumMod val="50000"/>
                  </a:schemeClr>
                </a:solidFill>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pic>
        <p:nvPicPr>
          <p:cNvPr id="7" name="Picture 4" descr="Education Authority"/>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493" b="17104"/>
          <a:stretch/>
        </p:blipFill>
        <p:spPr bwMode="auto">
          <a:xfrm>
            <a:off x="0" y="6214964"/>
            <a:ext cx="1668379" cy="6430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668379" y="6214964"/>
            <a:ext cx="10523621" cy="643036"/>
          </a:xfrm>
          <a:prstGeom prst="rect">
            <a:avLst/>
          </a:prstGeom>
          <a:solidFill>
            <a:srgbClr val="42C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12051633" y="0"/>
            <a:ext cx="140367" cy="1892968"/>
          </a:xfrm>
          <a:prstGeom prst="rect">
            <a:avLst/>
          </a:prstGeom>
          <a:solidFill>
            <a:srgbClr val="96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0" y="0"/>
            <a:ext cx="2005263" cy="228600"/>
          </a:xfrm>
          <a:prstGeom prst="rect">
            <a:avLst/>
          </a:prstGeom>
          <a:solidFill>
            <a:srgbClr val="DFE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186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192017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40463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340808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25576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413892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50297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69194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38874-FBD8-42CF-BEAB-EAA02FDEEBE0}" type="datetimeFigureOut">
              <a:rPr lang="en-GB" smtClean="0"/>
              <a:t>17/08/2020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434B-9531-4AEE-91EE-BF17224DA8A2}" type="slidenum">
              <a:rPr lang="en-GB" smtClean="0"/>
              <a:t>‹#›</a:t>
            </a:fld>
            <a:endParaRPr lang="en-GB" dirty="0"/>
          </a:p>
        </p:txBody>
      </p:sp>
    </p:spTree>
    <p:extLst>
      <p:ext uri="{BB962C8B-B14F-4D97-AF65-F5344CB8AC3E}">
        <p14:creationId xmlns:p14="http://schemas.microsoft.com/office/powerpoint/2010/main" val="1427325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3053" y="4170947"/>
            <a:ext cx="7090610" cy="842378"/>
          </a:xfrm>
        </p:spPr>
        <p:txBody>
          <a:bodyPr>
            <a:normAutofit fontScale="90000"/>
          </a:bodyPr>
          <a:lstStyle/>
          <a:p>
            <a:r>
              <a:rPr lang="en-GB" b="1" dirty="0">
                <a:solidFill>
                  <a:schemeClr val="tx1">
                    <a:lumMod val="65000"/>
                    <a:lumOff val="35000"/>
                  </a:schemeClr>
                </a:solidFill>
              </a:rPr>
              <a:t>Reconnect and Rise</a:t>
            </a:r>
          </a:p>
        </p:txBody>
      </p:sp>
      <p:sp>
        <p:nvSpPr>
          <p:cNvPr id="3" name="Subtitle 2"/>
          <p:cNvSpPr>
            <a:spLocks noGrp="1"/>
          </p:cNvSpPr>
          <p:nvPr>
            <p:ph type="subTitle" idx="1"/>
          </p:nvPr>
        </p:nvSpPr>
        <p:spPr>
          <a:xfrm>
            <a:off x="4973053" y="5013325"/>
            <a:ext cx="7090610" cy="922254"/>
          </a:xfrm>
        </p:spPr>
        <p:txBody>
          <a:bodyPr>
            <a:normAutofit fontScale="92500" lnSpcReduction="10000"/>
          </a:bodyPr>
          <a:lstStyle/>
          <a:p>
            <a:pPr algn="l"/>
            <a:r>
              <a:rPr lang="en-GB" b="1" dirty="0" smtClean="0">
                <a:solidFill>
                  <a:schemeClr val="tx1">
                    <a:lumMod val="50000"/>
                    <a:lumOff val="50000"/>
                  </a:schemeClr>
                </a:solidFill>
              </a:rPr>
              <a:t>A selection of assembly and class based activities to support your school community as it comes back together again. </a:t>
            </a:r>
            <a:endParaRPr lang="en-GB" b="1" dirty="0">
              <a:solidFill>
                <a:schemeClr val="tx1">
                  <a:lumMod val="50000"/>
                  <a:lumOff val="50000"/>
                </a:schemeClr>
              </a:solidFill>
            </a:endParaRPr>
          </a:p>
        </p:txBody>
      </p:sp>
    </p:spTree>
    <p:extLst>
      <p:ext uri="{BB962C8B-B14F-4D97-AF65-F5344CB8AC3E}">
        <p14:creationId xmlns:p14="http://schemas.microsoft.com/office/powerpoint/2010/main" val="107100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Additional Reading </a:t>
            </a:r>
            <a:endParaRPr lang="en-GB" dirty="0"/>
          </a:p>
        </p:txBody>
      </p:sp>
      <p:pic>
        <p:nvPicPr>
          <p:cNvPr id="4" name="Content Placeholder 3"/>
          <p:cNvPicPr>
            <a:picLocks noGrp="1" noChangeAspect="1"/>
          </p:cNvPicPr>
          <p:nvPr>
            <p:ph idx="1"/>
          </p:nvPr>
        </p:nvPicPr>
        <p:blipFill>
          <a:blip r:embed="rId2"/>
          <a:stretch>
            <a:fillRect/>
          </a:stretch>
        </p:blipFill>
        <p:spPr>
          <a:xfrm>
            <a:off x="3815824" y="1690688"/>
            <a:ext cx="4560352" cy="3219422"/>
          </a:xfrm>
          <a:prstGeom prst="rect">
            <a:avLst/>
          </a:prstGeom>
        </p:spPr>
      </p:pic>
    </p:spTree>
    <p:extLst>
      <p:ext uri="{BB962C8B-B14F-4D97-AF65-F5344CB8AC3E}">
        <p14:creationId xmlns:p14="http://schemas.microsoft.com/office/powerpoint/2010/main" val="206364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2229" y="444137"/>
            <a:ext cx="9209314" cy="57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From Louise Bomber- Returning to school Post Covid- notes for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We </a:t>
            </a: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are aware that collective anxiety is building right now around re-entry as we are still in the midst of collective trauma. We are aware that this is impacting our regulation right now, and that our first port of call for all is to support 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According </a:t>
            </a: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to Dr Bruce Perry we should always follow the neuro-sequential order of the 3 Rs to honour and respect our biology. How can we access our pre-frontal cortex, where reason, cognition, reflection takes place if we are not grounded, if we don’t have a sense of ‘felt safety’? </a:t>
            </a:r>
            <a:endPar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We </a:t>
            </a: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need our pre-frontal cortex to be able to teach, and for our pupils to be able to learn.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Felt safety according to Dr Stephen Porges, has more to do with meaningful, genuine and familiar connection, than to do with the absence of threat.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To </a:t>
            </a: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support us increase felt safety cues we need to: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Increase </a:t>
            </a: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familiarity – people and spaces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Communicate </a:t>
            </a: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open, warm body language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Smile</a:t>
            </a:r>
            <a:endPar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Use </a:t>
            </a: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a storytelling voice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Be </a:t>
            </a: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playful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U</a:t>
            </a: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se </a:t>
            </a: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humour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Facilitate </a:t>
            </a: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mobilisation for all through movement and exercise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Create </a:t>
            </a:r>
            <a:r>
              <a:rPr kumimoji="0" lang="en-GB"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safe, retreat spaces of sensory comfort in our schools for both adults and children</a:t>
            </a:r>
          </a:p>
        </p:txBody>
      </p:sp>
      <p:pic>
        <p:nvPicPr>
          <p:cNvPr id="6" name="Picture 5"/>
          <p:cNvPicPr>
            <a:picLocks noChangeAspect="1"/>
          </p:cNvPicPr>
          <p:nvPr/>
        </p:nvPicPr>
        <p:blipFill>
          <a:blip r:embed="rId2"/>
          <a:stretch>
            <a:fillRect/>
          </a:stretch>
        </p:blipFill>
        <p:spPr>
          <a:xfrm>
            <a:off x="10938362" y="127117"/>
            <a:ext cx="896190" cy="634039"/>
          </a:xfrm>
          <a:prstGeom prst="rect">
            <a:avLst/>
          </a:prstGeom>
        </p:spPr>
      </p:pic>
    </p:spTree>
    <p:extLst>
      <p:ext uri="{BB962C8B-B14F-4D97-AF65-F5344CB8AC3E}">
        <p14:creationId xmlns:p14="http://schemas.microsoft.com/office/powerpoint/2010/main" val="52941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430439"/>
            <a:ext cx="10515600" cy="1325563"/>
          </a:xfrm>
        </p:spPr>
        <p:txBody>
          <a:bodyPr>
            <a:noAutofit/>
          </a:bodyPr>
          <a:lstStyle/>
          <a:p>
            <a:r>
              <a:rPr lang="en-GB" sz="2400" dirty="0">
                <a:solidFill>
                  <a:srgbClr val="000000"/>
                </a:solidFill>
                <a:latin typeface="Calibri" panose="020F0502020204030204" pitchFamily="34" charset="0"/>
              </a:rPr>
              <a:t/>
            </a:r>
            <a:br>
              <a:rPr lang="en-GB" sz="2400" dirty="0">
                <a:solidFill>
                  <a:srgbClr val="000000"/>
                </a:solidFill>
                <a:latin typeface="Calibri" panose="020F0502020204030204" pitchFamily="34" charset="0"/>
              </a:rPr>
            </a:br>
            <a:r>
              <a:rPr lang="en-GB" sz="2400" dirty="0">
                <a:solidFill>
                  <a:srgbClr val="000000"/>
                </a:solidFill>
                <a:latin typeface="Calibri" panose="020F0502020204030204" pitchFamily="34" charset="0"/>
              </a:rPr>
              <a:t> </a:t>
            </a:r>
            <a:r>
              <a:rPr lang="en-GB" sz="2400" dirty="0" smtClean="0">
                <a:solidFill>
                  <a:srgbClr val="000000"/>
                </a:solidFill>
                <a:latin typeface="Calibri" panose="020F0502020204030204" pitchFamily="34" charset="0"/>
              </a:rPr>
              <a:t/>
            </a:r>
            <a:br>
              <a:rPr lang="en-GB" sz="2400" dirty="0" smtClean="0">
                <a:solidFill>
                  <a:srgbClr val="000000"/>
                </a:solidFill>
                <a:latin typeface="Calibri" panose="020F0502020204030204" pitchFamily="34" charset="0"/>
              </a:rPr>
            </a:br>
            <a:r>
              <a:rPr lang="en-GB" sz="2400" dirty="0">
                <a:solidFill>
                  <a:srgbClr val="000000"/>
                </a:solidFill>
                <a:latin typeface="Calibri" panose="020F0502020204030204" pitchFamily="34" charset="0"/>
              </a:rPr>
              <a:t/>
            </a:r>
            <a:br>
              <a:rPr lang="en-GB" sz="2400" dirty="0">
                <a:solidFill>
                  <a:srgbClr val="000000"/>
                </a:solidFill>
                <a:latin typeface="Calibri" panose="020F0502020204030204" pitchFamily="34" charset="0"/>
              </a:rPr>
            </a:br>
            <a:r>
              <a:rPr lang="en-GB" sz="2400" dirty="0" smtClean="0">
                <a:solidFill>
                  <a:srgbClr val="000000"/>
                </a:solidFill>
                <a:latin typeface="Calibri" panose="020F0502020204030204" pitchFamily="34" charset="0"/>
              </a:rPr>
              <a:t/>
            </a:r>
            <a:br>
              <a:rPr lang="en-GB" sz="2400" dirty="0" smtClean="0">
                <a:solidFill>
                  <a:srgbClr val="000000"/>
                </a:solidFill>
                <a:latin typeface="Calibri" panose="020F0502020204030204" pitchFamily="34" charset="0"/>
              </a:rPr>
            </a:br>
            <a:r>
              <a:rPr lang="en-GB" sz="2400" dirty="0">
                <a:solidFill>
                  <a:srgbClr val="000000"/>
                </a:solidFill>
                <a:latin typeface="Calibri" panose="020F0502020204030204" pitchFamily="34" charset="0"/>
              </a:rPr>
              <a:t/>
            </a:r>
            <a:br>
              <a:rPr lang="en-GB" sz="2400" dirty="0">
                <a:solidFill>
                  <a:srgbClr val="000000"/>
                </a:solidFill>
                <a:latin typeface="Calibri" panose="020F0502020204030204" pitchFamily="34" charset="0"/>
              </a:rPr>
            </a:br>
            <a:r>
              <a:rPr lang="en-GB" sz="2400" dirty="0" smtClean="0">
                <a:solidFill>
                  <a:srgbClr val="000000"/>
                </a:solidFill>
                <a:latin typeface="Calibri" panose="020F0502020204030204" pitchFamily="34" charset="0"/>
              </a:rPr>
              <a:t/>
            </a:r>
            <a:br>
              <a:rPr lang="en-GB" sz="2400" dirty="0" smtClean="0">
                <a:solidFill>
                  <a:srgbClr val="000000"/>
                </a:solidFill>
                <a:latin typeface="Calibri" panose="020F0502020204030204" pitchFamily="34" charset="0"/>
              </a:rPr>
            </a:br>
            <a:r>
              <a:rPr lang="en-GB" sz="2400" dirty="0">
                <a:solidFill>
                  <a:srgbClr val="000000"/>
                </a:solidFill>
                <a:latin typeface="Calibri" panose="020F0502020204030204" pitchFamily="34" charset="0"/>
              </a:rPr>
              <a:t/>
            </a:r>
            <a:br>
              <a:rPr lang="en-GB" sz="2400" dirty="0">
                <a:solidFill>
                  <a:srgbClr val="000000"/>
                </a:solidFill>
                <a:latin typeface="Calibri" panose="020F0502020204030204" pitchFamily="34" charset="0"/>
              </a:rPr>
            </a:br>
            <a:r>
              <a:rPr lang="en-GB" sz="2400" dirty="0" smtClean="0">
                <a:solidFill>
                  <a:srgbClr val="000000"/>
                </a:solidFill>
                <a:latin typeface="Calibri" panose="020F0502020204030204" pitchFamily="34" charset="0"/>
              </a:rPr>
              <a:t/>
            </a:r>
            <a:br>
              <a:rPr lang="en-GB" sz="2400" dirty="0" smtClean="0">
                <a:solidFill>
                  <a:srgbClr val="000000"/>
                </a:solidFill>
                <a:latin typeface="Calibri" panose="020F0502020204030204" pitchFamily="34" charset="0"/>
              </a:rPr>
            </a:br>
            <a:r>
              <a:rPr lang="en-GB" sz="2400" dirty="0">
                <a:solidFill>
                  <a:srgbClr val="000000"/>
                </a:solidFill>
                <a:latin typeface="Calibri" panose="020F0502020204030204" pitchFamily="34" charset="0"/>
              </a:rPr>
              <a:t/>
            </a:r>
            <a:br>
              <a:rPr lang="en-GB" sz="2400" dirty="0">
                <a:solidFill>
                  <a:srgbClr val="000000"/>
                </a:solidFill>
                <a:latin typeface="Calibri" panose="020F0502020204030204" pitchFamily="34" charset="0"/>
              </a:rPr>
            </a:br>
            <a:r>
              <a:rPr lang="en-GB" sz="2400" dirty="0" smtClean="0">
                <a:solidFill>
                  <a:srgbClr val="000000"/>
                </a:solidFill>
                <a:latin typeface="Calibri" panose="020F0502020204030204" pitchFamily="34" charset="0"/>
              </a:rPr>
              <a:t/>
            </a:r>
            <a:br>
              <a:rPr lang="en-GB" sz="2400" dirty="0" smtClean="0">
                <a:solidFill>
                  <a:srgbClr val="000000"/>
                </a:solidFill>
                <a:latin typeface="Calibri" panose="020F0502020204030204" pitchFamily="34" charset="0"/>
              </a:rPr>
            </a:br>
            <a:r>
              <a:rPr lang="en-GB" sz="2400" dirty="0">
                <a:solidFill>
                  <a:srgbClr val="000000"/>
                </a:solidFill>
                <a:latin typeface="Calibri" panose="020F0502020204030204" pitchFamily="34" charset="0"/>
              </a:rPr>
              <a:t/>
            </a:r>
            <a:br>
              <a:rPr lang="en-GB" sz="2400" dirty="0">
                <a:solidFill>
                  <a:srgbClr val="000000"/>
                </a:solidFill>
                <a:latin typeface="Calibri" panose="020F0502020204030204" pitchFamily="34" charset="0"/>
              </a:rPr>
            </a:br>
            <a:r>
              <a:rPr lang="en-GB" sz="2400" dirty="0" smtClean="0">
                <a:solidFill>
                  <a:srgbClr val="000000"/>
                </a:solidFill>
                <a:latin typeface="Calibri" panose="020F0502020204030204" pitchFamily="34" charset="0"/>
              </a:rPr>
              <a:t/>
            </a:r>
            <a:br>
              <a:rPr lang="en-GB" sz="2400" dirty="0" smtClean="0">
                <a:solidFill>
                  <a:srgbClr val="000000"/>
                </a:solidFill>
                <a:latin typeface="Calibri" panose="020F0502020204030204" pitchFamily="34" charset="0"/>
              </a:rPr>
            </a:br>
            <a:r>
              <a:rPr lang="en-GB" sz="2400" dirty="0">
                <a:solidFill>
                  <a:srgbClr val="000000"/>
                </a:solidFill>
                <a:latin typeface="Calibri" panose="020F0502020204030204" pitchFamily="34" charset="0"/>
              </a:rPr>
              <a:t/>
            </a:r>
            <a:br>
              <a:rPr lang="en-GB" sz="2400" dirty="0">
                <a:solidFill>
                  <a:srgbClr val="000000"/>
                </a:solidFill>
                <a:latin typeface="Calibri" panose="020F0502020204030204" pitchFamily="34" charset="0"/>
              </a:rPr>
            </a:br>
            <a:r>
              <a:rPr lang="en-GB" sz="2400" dirty="0" smtClean="0">
                <a:solidFill>
                  <a:srgbClr val="000000"/>
                </a:solidFill>
                <a:latin typeface="Calibri" panose="020F0502020204030204" pitchFamily="34" charset="0"/>
              </a:rPr>
              <a:t/>
            </a:r>
            <a:br>
              <a:rPr lang="en-GB" sz="2400" dirty="0" smtClean="0">
                <a:solidFill>
                  <a:srgbClr val="000000"/>
                </a:solidFill>
                <a:latin typeface="Calibri" panose="020F0502020204030204" pitchFamily="34" charset="0"/>
              </a:rPr>
            </a:br>
            <a:r>
              <a:rPr lang="en-GB" sz="1800" b="1" dirty="0" smtClean="0">
                <a:latin typeface="Calibri" panose="020F0502020204030204" pitchFamily="34" charset="0"/>
              </a:rPr>
              <a:t>Louise Bomber – Webinar notes</a:t>
            </a:r>
            <a:r>
              <a:rPr lang="en-GB" sz="1600" dirty="0">
                <a:latin typeface="Calibri" panose="020F0502020204030204" pitchFamily="34" charset="0"/>
              </a:rPr>
              <a:t/>
            </a:r>
            <a:br>
              <a:rPr lang="en-GB" sz="1600" dirty="0">
                <a:latin typeface="Calibri" panose="020F0502020204030204" pitchFamily="34" charset="0"/>
              </a:rPr>
            </a:br>
            <a:r>
              <a:rPr lang="en-GB" sz="1600" dirty="0" smtClean="0">
                <a:latin typeface="Calibri" panose="020F0502020204030204" pitchFamily="34" charset="0"/>
              </a:rPr>
              <a:t>According </a:t>
            </a:r>
            <a:r>
              <a:rPr lang="en-GB" sz="1600" dirty="0">
                <a:latin typeface="Calibri" panose="020F0502020204030204" pitchFamily="34" charset="0"/>
              </a:rPr>
              <a:t>to Martin Luther King - the words crisis and opportunity go hand in hand. This is too big a historical event to not have some kind of purpose, some kind of legacy… </a:t>
            </a:r>
            <a:r>
              <a:rPr lang="en-GB" sz="1600" dirty="0" smtClean="0">
                <a:latin typeface="Calibri" panose="020F0502020204030204" pitchFamily="34" charset="0"/>
              </a:rPr>
              <a:t/>
            </a:r>
            <a:br>
              <a:rPr lang="en-GB" sz="1600" dirty="0" smtClean="0">
                <a:latin typeface="Calibri" panose="020F0502020204030204" pitchFamily="34" charset="0"/>
              </a:rPr>
            </a:br>
            <a:r>
              <a:rPr lang="en-GB" sz="1600" dirty="0">
                <a:latin typeface="Calibri" panose="020F0502020204030204" pitchFamily="34" charset="0"/>
              </a:rPr>
              <a:t/>
            </a:r>
            <a:br>
              <a:rPr lang="en-GB" sz="1600" dirty="0">
                <a:latin typeface="Calibri" panose="020F0502020204030204" pitchFamily="34" charset="0"/>
              </a:rPr>
            </a:br>
            <a:r>
              <a:rPr lang="en-GB" sz="1600" dirty="0">
                <a:latin typeface="Calibri" panose="020F0502020204030204" pitchFamily="34" charset="0"/>
              </a:rPr>
              <a:t>It is now most urgent that schools become trauma responsive in their practice, so that all they do is trauma </a:t>
            </a:r>
            <a:r>
              <a:rPr lang="en-GB" sz="1600" i="1" dirty="0">
                <a:latin typeface="Calibri" panose="020F0502020204030204" pitchFamily="34" charset="0"/>
              </a:rPr>
              <a:t>reducing </a:t>
            </a:r>
            <a:r>
              <a:rPr lang="en-GB" sz="1600" dirty="0">
                <a:latin typeface="Calibri" panose="020F0502020204030204" pitchFamily="34" charset="0"/>
              </a:rPr>
              <a:t>not trauma </a:t>
            </a:r>
            <a:r>
              <a:rPr lang="en-GB" sz="1600" i="1" dirty="0">
                <a:latin typeface="Calibri" panose="020F0502020204030204" pitchFamily="34" charset="0"/>
              </a:rPr>
              <a:t>inducing</a:t>
            </a:r>
            <a:r>
              <a:rPr lang="en-GB" sz="1600" dirty="0">
                <a:latin typeface="Calibri" panose="020F0502020204030204" pitchFamily="34" charset="0"/>
              </a:rPr>
              <a:t>. </a:t>
            </a:r>
            <a:r>
              <a:rPr lang="en-GB" sz="1600" dirty="0" smtClean="0">
                <a:latin typeface="Calibri" panose="020F0502020204030204" pitchFamily="34" charset="0"/>
              </a:rPr>
              <a:t/>
            </a:r>
            <a:br>
              <a:rPr lang="en-GB" sz="1600" dirty="0" smtClean="0">
                <a:latin typeface="Calibri" panose="020F0502020204030204" pitchFamily="34" charset="0"/>
              </a:rPr>
            </a:br>
            <a:r>
              <a:rPr lang="en-GB" sz="1600" dirty="0">
                <a:latin typeface="Calibri" panose="020F0502020204030204" pitchFamily="34" charset="0"/>
              </a:rPr>
              <a:t/>
            </a:r>
            <a:br>
              <a:rPr lang="en-GB" sz="1600" dirty="0">
                <a:latin typeface="Calibri" panose="020F0502020204030204" pitchFamily="34" charset="0"/>
              </a:rPr>
            </a:br>
            <a:r>
              <a:rPr lang="en-GB" sz="1600" dirty="0">
                <a:latin typeface="Calibri" panose="020F0502020204030204" pitchFamily="34" charset="0"/>
              </a:rPr>
              <a:t>Van Der Kolk describes seven preconditions for trauma: a lack of predictability, immobility with fear/powerlessness, loss of connection, numbing out and spacing-out, a loss of sense of time and </a:t>
            </a:r>
            <a:r>
              <a:rPr lang="en-GB" sz="1600" dirty="0" smtClean="0">
                <a:latin typeface="Calibri" panose="020F0502020204030204" pitchFamily="34" charset="0"/>
              </a:rPr>
              <a:t>sequence</a:t>
            </a:r>
            <a:r>
              <a:rPr lang="en-GB" sz="1600" dirty="0">
                <a:latin typeface="Calibri" panose="020F0502020204030204" pitchFamily="34" charset="0"/>
              </a:rPr>
              <a:t>, a loss of safety, a loss of purpose. </a:t>
            </a:r>
            <a:br>
              <a:rPr lang="en-GB" sz="1600" dirty="0">
                <a:latin typeface="Calibri" panose="020F0502020204030204" pitchFamily="34" charset="0"/>
              </a:rPr>
            </a:br>
            <a:r>
              <a:rPr lang="en-GB" sz="1600" dirty="0">
                <a:latin typeface="Calibri" panose="020F0502020204030204" pitchFamily="34" charset="0"/>
              </a:rPr>
              <a:t>Our job right now is to ensure we do all we can to counter these preconditions to protect each other so that we emerge with healthy minds and bodies. </a:t>
            </a:r>
            <a:r>
              <a:rPr lang="en-GB" sz="1600" dirty="0" smtClean="0">
                <a:latin typeface="Calibri" panose="020F0502020204030204" pitchFamily="34" charset="0"/>
              </a:rPr>
              <a:t/>
            </a:r>
            <a:br>
              <a:rPr lang="en-GB" sz="1600" dirty="0" smtClean="0">
                <a:latin typeface="Calibri" panose="020F0502020204030204" pitchFamily="34" charset="0"/>
              </a:rPr>
            </a:br>
            <a:r>
              <a:rPr lang="en-GB" sz="1600" dirty="0">
                <a:latin typeface="Calibri" panose="020F0502020204030204" pitchFamily="34" charset="0"/>
              </a:rPr>
              <a:t/>
            </a:r>
            <a:br>
              <a:rPr lang="en-GB" sz="1600" dirty="0">
                <a:latin typeface="Calibri" panose="020F0502020204030204" pitchFamily="34" charset="0"/>
              </a:rPr>
            </a:br>
            <a:r>
              <a:rPr lang="en-GB" sz="1600" dirty="0">
                <a:latin typeface="Calibri" panose="020F0502020204030204" pitchFamily="34" charset="0"/>
              </a:rPr>
              <a:t>We must FIRST attend to the grown-ups, and then attend to the pupils in our care. There is REAL wisdom in this. </a:t>
            </a:r>
            <a:br>
              <a:rPr lang="en-GB" sz="1600" dirty="0">
                <a:latin typeface="Calibri" panose="020F0502020204030204" pitchFamily="34" charset="0"/>
              </a:rPr>
            </a:br>
            <a:r>
              <a:rPr lang="en-GB" sz="1600" dirty="0">
                <a:latin typeface="Calibri" panose="020F0502020204030204" pitchFamily="34" charset="0"/>
              </a:rPr>
              <a:t>Remember the possible state and nervous system that we can be in at any given moment. Right now, we are surrounded by an invisible threat, and so we are spending a lot of time in the ALARM state – the FIGHT/FLIGHT system – mobilisation with fear. As we are in lockdown it is hard to actively flee, and much easier to fight. This is therefore a very risky time for relationships and families right now. We need to find a way to re-direct all this energy through mobilising ourselves and each other to support safety. </a:t>
            </a:r>
            <a:r>
              <a:rPr lang="en-GB" sz="1600" dirty="0" smtClean="0">
                <a:latin typeface="Calibri" panose="020F0502020204030204" pitchFamily="34" charset="0"/>
              </a:rPr>
              <a:t/>
            </a:r>
            <a:br>
              <a:rPr lang="en-GB" sz="1600" dirty="0" smtClean="0">
                <a:latin typeface="Calibri" panose="020F0502020204030204" pitchFamily="34" charset="0"/>
              </a:rPr>
            </a:br>
            <a:r>
              <a:rPr lang="en-GB" sz="1600" dirty="0">
                <a:latin typeface="Calibri" panose="020F0502020204030204" pitchFamily="34" charset="0"/>
              </a:rPr>
              <a:t/>
            </a:r>
            <a:br>
              <a:rPr lang="en-GB" sz="1600" dirty="0">
                <a:latin typeface="Calibri" panose="020F0502020204030204" pitchFamily="34" charset="0"/>
              </a:rPr>
            </a:br>
            <a:r>
              <a:rPr lang="en-GB" sz="1600" dirty="0">
                <a:latin typeface="Calibri" panose="020F0502020204030204" pitchFamily="34" charset="0"/>
              </a:rPr>
              <a:t>Remember the bottom up, neuro-sequential approach advocated for by Dr Bruce Perry – </a:t>
            </a:r>
            <a:r>
              <a:rPr lang="en-GB" sz="1600" dirty="0" smtClean="0">
                <a:latin typeface="Calibri" panose="020F0502020204030204" pitchFamily="34" charset="0"/>
              </a:rPr>
              <a:t/>
            </a:r>
            <a:br>
              <a:rPr lang="en-GB" sz="1600" dirty="0" smtClean="0">
                <a:latin typeface="Calibri" panose="020F0502020204030204" pitchFamily="34" charset="0"/>
              </a:rPr>
            </a:br>
            <a:r>
              <a:rPr lang="en-GB" sz="1600" dirty="0" smtClean="0">
                <a:latin typeface="Calibri" panose="020F0502020204030204" pitchFamily="34" charset="0"/>
              </a:rPr>
              <a:t>1</a:t>
            </a:r>
            <a:r>
              <a:rPr lang="en-GB" sz="1600" dirty="0">
                <a:latin typeface="Calibri" panose="020F0502020204030204" pitchFamily="34" charset="0"/>
              </a:rPr>
              <a:t>) regulate 2) relate 3) reason and 4) repair. </a:t>
            </a:r>
            <a:r>
              <a:rPr lang="en-GB" sz="1600" dirty="0" smtClean="0">
                <a:latin typeface="Calibri" panose="020F0502020204030204" pitchFamily="34" charset="0"/>
              </a:rPr>
              <a:t/>
            </a:r>
            <a:br>
              <a:rPr lang="en-GB" sz="1600" dirty="0" smtClean="0">
                <a:latin typeface="Calibri" panose="020F0502020204030204" pitchFamily="34" charset="0"/>
              </a:rPr>
            </a:br>
            <a:r>
              <a:rPr lang="en-GB" sz="1600" dirty="0" smtClean="0">
                <a:latin typeface="Calibri" panose="020F0502020204030204" pitchFamily="34" charset="0"/>
              </a:rPr>
              <a:t>We </a:t>
            </a:r>
            <a:r>
              <a:rPr lang="en-GB" sz="1600" dirty="0">
                <a:latin typeface="Calibri" panose="020F0502020204030204" pitchFamily="34" charset="0"/>
              </a:rPr>
              <a:t>must RESPECT our biology in order to thrive as human beings, not merely survive. </a:t>
            </a:r>
            <a:br>
              <a:rPr lang="en-GB" sz="1600" dirty="0">
                <a:latin typeface="Calibri" panose="020F0502020204030204" pitchFamily="34" charset="0"/>
              </a:rPr>
            </a:br>
            <a:r>
              <a:rPr lang="en-GB" sz="1600" dirty="0" smtClean="0">
                <a:latin typeface="Calibri" panose="020F0502020204030204" pitchFamily="34" charset="0"/>
              </a:rPr>
              <a:t/>
            </a:r>
            <a:br>
              <a:rPr lang="en-GB" sz="1600" dirty="0" smtClean="0">
                <a:latin typeface="Calibri" panose="020F0502020204030204" pitchFamily="34" charset="0"/>
              </a:rPr>
            </a:br>
            <a:r>
              <a:rPr lang="en-GB" sz="1600" dirty="0" smtClean="0">
                <a:latin typeface="Calibri" panose="020F0502020204030204" pitchFamily="34" charset="0"/>
              </a:rPr>
              <a:t>Right </a:t>
            </a:r>
            <a:r>
              <a:rPr lang="en-GB" sz="1600" dirty="0">
                <a:latin typeface="Calibri" panose="020F0502020204030204" pitchFamily="34" charset="0"/>
              </a:rPr>
              <a:t>now, we have opportunity to counter the possible impact of COVID 19 upon our mental health and well-being as adults and pupils by facilitating </a:t>
            </a:r>
            <a:r>
              <a:rPr lang="en-GB" sz="1600" b="1" dirty="0">
                <a:latin typeface="Calibri" panose="020F0502020204030204" pitchFamily="34" charset="0"/>
              </a:rPr>
              <a:t>predictability</a:t>
            </a:r>
            <a:r>
              <a:rPr lang="en-GB" sz="1600" dirty="0">
                <a:latin typeface="Calibri" panose="020F0502020204030204" pitchFamily="34" charset="0"/>
              </a:rPr>
              <a:t>, </a:t>
            </a:r>
            <a:r>
              <a:rPr lang="en-GB" sz="1600" b="1" dirty="0">
                <a:latin typeface="Calibri" panose="020F0502020204030204" pitchFamily="34" charset="0"/>
              </a:rPr>
              <a:t>mobilisation</a:t>
            </a:r>
            <a:r>
              <a:rPr lang="en-GB" sz="1600" dirty="0">
                <a:latin typeface="Calibri" panose="020F0502020204030204" pitchFamily="34" charset="0"/>
              </a:rPr>
              <a:t>, </a:t>
            </a:r>
            <a:r>
              <a:rPr lang="en-GB" sz="1600" b="1" dirty="0">
                <a:latin typeface="Calibri" panose="020F0502020204030204" pitchFamily="34" charset="0"/>
              </a:rPr>
              <a:t>connection</a:t>
            </a:r>
            <a:r>
              <a:rPr lang="en-GB" sz="1600" dirty="0">
                <a:latin typeface="Calibri" panose="020F0502020204030204" pitchFamily="34" charset="0"/>
              </a:rPr>
              <a:t>, </a:t>
            </a:r>
            <a:r>
              <a:rPr lang="en-GB" sz="1600" b="1" dirty="0">
                <a:latin typeface="Calibri" panose="020F0502020204030204" pitchFamily="34" charset="0"/>
              </a:rPr>
              <a:t>grounding</a:t>
            </a:r>
            <a:r>
              <a:rPr lang="en-GB" sz="1600" dirty="0">
                <a:latin typeface="Calibri" panose="020F0502020204030204" pitchFamily="34" charset="0"/>
              </a:rPr>
              <a:t>, </a:t>
            </a:r>
            <a:r>
              <a:rPr lang="en-GB" sz="1600" b="1" dirty="0">
                <a:latin typeface="Calibri" panose="020F0502020204030204" pitchFamily="34" charset="0"/>
              </a:rPr>
              <a:t>structure</a:t>
            </a:r>
            <a:r>
              <a:rPr lang="en-GB" sz="1600" dirty="0">
                <a:latin typeface="Calibri" panose="020F0502020204030204" pitchFamily="34" charset="0"/>
              </a:rPr>
              <a:t>, </a:t>
            </a:r>
            <a:r>
              <a:rPr lang="en-GB" sz="1600" b="1" dirty="0">
                <a:latin typeface="Calibri" panose="020F0502020204030204" pitchFamily="34" charset="0"/>
              </a:rPr>
              <a:t>felt safety </a:t>
            </a:r>
            <a:r>
              <a:rPr lang="en-GB" sz="1600" dirty="0">
                <a:latin typeface="Calibri" panose="020F0502020204030204" pitchFamily="34" charset="0"/>
              </a:rPr>
              <a:t>and a </a:t>
            </a:r>
            <a:r>
              <a:rPr lang="en-GB" sz="1600" b="1" dirty="0">
                <a:latin typeface="Calibri" panose="020F0502020204030204" pitchFamily="34" charset="0"/>
              </a:rPr>
              <a:t>sense of purpose</a:t>
            </a:r>
            <a:r>
              <a:rPr lang="en-GB" sz="1600" dirty="0">
                <a:latin typeface="Calibri" panose="020F0502020204030204" pitchFamily="34" charset="0"/>
              </a:rPr>
              <a:t>. </a:t>
            </a:r>
            <a:endParaRPr lang="en-GB" sz="1600" dirty="0"/>
          </a:p>
        </p:txBody>
      </p:sp>
      <p:pic>
        <p:nvPicPr>
          <p:cNvPr id="3" name="Picture 2"/>
          <p:cNvPicPr>
            <a:picLocks noChangeAspect="1"/>
          </p:cNvPicPr>
          <p:nvPr/>
        </p:nvPicPr>
        <p:blipFill>
          <a:blip r:embed="rId2"/>
          <a:stretch>
            <a:fillRect/>
          </a:stretch>
        </p:blipFill>
        <p:spPr>
          <a:xfrm>
            <a:off x="10938362" y="127117"/>
            <a:ext cx="896190" cy="634039"/>
          </a:xfrm>
          <a:prstGeom prst="rect">
            <a:avLst/>
          </a:prstGeom>
        </p:spPr>
      </p:pic>
    </p:spTree>
    <p:extLst>
      <p:ext uri="{BB962C8B-B14F-4D97-AF65-F5344CB8AC3E}">
        <p14:creationId xmlns:p14="http://schemas.microsoft.com/office/powerpoint/2010/main" val="168233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d once the storm is over, you won’t remember how you made it through, how you managed to survive."/>
          <p:cNvPicPr>
            <a:picLocks noChangeAspect="1" noChangeArrowheads="1"/>
          </p:cNvPicPr>
          <p:nvPr/>
        </p:nvPicPr>
        <p:blipFill rotWithShape="1">
          <a:blip r:embed="rId2">
            <a:extLst>
              <a:ext uri="{28A0092B-C50C-407E-A947-70E740481C1C}">
                <a14:useLocalDpi xmlns:a14="http://schemas.microsoft.com/office/drawing/2010/main" val="0"/>
              </a:ext>
            </a:extLst>
          </a:blip>
          <a:srcRect l="7448" r="11001" b="12860"/>
          <a:stretch/>
        </p:blipFill>
        <p:spPr bwMode="auto">
          <a:xfrm>
            <a:off x="-28134" y="0"/>
            <a:ext cx="122248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4808454"/>
          </a:xfrm>
        </p:spPr>
        <p:txBody>
          <a:bodyPr>
            <a:normAutofit/>
          </a:bodyPr>
          <a:lstStyle/>
          <a:p>
            <a:r>
              <a:rPr lang="en-GB" dirty="0"/>
              <a:t/>
            </a:r>
            <a:br>
              <a:rPr lang="en-GB" dirty="0"/>
            </a:br>
            <a:r>
              <a:rPr lang="en-GB" dirty="0" smtClean="0"/>
              <a:t/>
            </a:r>
            <a:br>
              <a:rPr lang="en-GB" dirty="0" smtClean="0"/>
            </a:br>
            <a:endParaRPr lang="en-GB" dirty="0"/>
          </a:p>
        </p:txBody>
      </p:sp>
      <p:pic>
        <p:nvPicPr>
          <p:cNvPr id="4" name="Picture 3"/>
          <p:cNvPicPr>
            <a:picLocks noChangeAspect="1"/>
          </p:cNvPicPr>
          <p:nvPr/>
        </p:nvPicPr>
        <p:blipFill>
          <a:blip r:embed="rId3"/>
          <a:stretch>
            <a:fillRect/>
          </a:stretch>
        </p:blipFill>
        <p:spPr>
          <a:xfrm>
            <a:off x="11141612" y="185834"/>
            <a:ext cx="746760" cy="526824"/>
          </a:xfrm>
          <a:prstGeom prst="rect">
            <a:avLst/>
          </a:prstGeom>
        </p:spPr>
      </p:pic>
    </p:spTree>
    <p:extLst>
      <p:ext uri="{BB962C8B-B14F-4D97-AF65-F5344CB8AC3E}">
        <p14:creationId xmlns:p14="http://schemas.microsoft.com/office/powerpoint/2010/main" val="33861732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1_Office Theme</vt:lpstr>
      <vt:lpstr>Reconnect and Rise</vt:lpstr>
      <vt:lpstr>Additional Reading </vt:lpstr>
      <vt:lpstr>PowerPoint Presentation</vt:lpstr>
      <vt:lpstr>               Louise Bomber – Webinar notes According to Martin Luther King - the words crisis and opportunity go hand in hand. This is too big a historical event to not have some kind of purpose, some kind of legacy…   It is now most urgent that schools become trauma responsive in their practice, so that all they do is trauma reducing not trauma inducing.   Van Der Kolk describes seven preconditions for trauma: a lack of predictability, immobility with fear/powerlessness, loss of connection, numbing out and spacing-out, a loss of sense of time and sequence, a loss of safety, a loss of purpose.  Our job right now is to ensure we do all we can to counter these preconditions to protect each other so that we emerge with healthy minds and bodies.   We must FIRST attend to the grown-ups, and then attend to the pupils in our care. There is REAL wisdom in this.  Remember the possible state and nervous system that we can be in at any given moment. Right now, we are surrounded by an invisible threat, and so we are spending a lot of time in the ALARM state – the FIGHT/FLIGHT system – mobilisation with fear. As we are in lockdown it is hard to actively flee, and much easier to fight. This is therefore a very risky time for relationships and families right now. We need to find a way to re-direct all this energy through mobilising ourselves and each other to support safety.   Remember the bottom up, neuro-sequential approach advocated for by Dr Bruce Perry –  1) regulate 2) relate 3) reason and 4) repair.  We must RESPECT our biology in order to thrive as human beings, not merely survive.   Right now, we have opportunity to counter the possible impact of COVID 19 upon our mental health and well-being as adults and pupils by facilitating predictability, mobilisation, connection, grounding, structure, felt safety and a sense of purpose. </vt:lpstr>
      <vt:lpstr>  </vt:lpstr>
    </vt:vector>
  </TitlesOfParts>
  <Company>EANI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Reconnect and Rise</dc:title>
  <dc:creator>Elaine King</dc:creator>
  <cp:lastModifiedBy>Elaine King</cp:lastModifiedBy>
  <cp:revision>1</cp:revision>
  <dcterms:created xsi:type="dcterms:W3CDTF">2020-08-17T11:29:32Z</dcterms:created>
  <dcterms:modified xsi:type="dcterms:W3CDTF">2020-08-17T11:29:40Z</dcterms:modified>
</cp:coreProperties>
</file>