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46"/>
  </p:notesMasterIdLst>
  <p:sldIdLst>
    <p:sldId id="256" r:id="rId5"/>
    <p:sldId id="312" r:id="rId6"/>
    <p:sldId id="261" r:id="rId7"/>
    <p:sldId id="263" r:id="rId8"/>
    <p:sldId id="313" r:id="rId9"/>
    <p:sldId id="314" r:id="rId10"/>
    <p:sldId id="267" r:id="rId11"/>
    <p:sldId id="315" r:id="rId12"/>
    <p:sldId id="268" r:id="rId13"/>
    <p:sldId id="318" r:id="rId14"/>
    <p:sldId id="319" r:id="rId15"/>
    <p:sldId id="341" r:id="rId16"/>
    <p:sldId id="283" r:id="rId17"/>
    <p:sldId id="323" r:id="rId18"/>
    <p:sldId id="325" r:id="rId19"/>
    <p:sldId id="326" r:id="rId20"/>
    <p:sldId id="340" r:id="rId21"/>
    <p:sldId id="288" r:id="rId22"/>
    <p:sldId id="291" r:id="rId23"/>
    <p:sldId id="327" r:id="rId24"/>
    <p:sldId id="330" r:id="rId25"/>
    <p:sldId id="332" r:id="rId26"/>
    <p:sldId id="328" r:id="rId27"/>
    <p:sldId id="293" r:id="rId28"/>
    <p:sldId id="329" r:id="rId29"/>
    <p:sldId id="295" r:id="rId30"/>
    <p:sldId id="296" r:id="rId31"/>
    <p:sldId id="335" r:id="rId32"/>
    <p:sldId id="297" r:id="rId33"/>
    <p:sldId id="320" r:id="rId34"/>
    <p:sldId id="336" r:id="rId35"/>
    <p:sldId id="302" r:id="rId36"/>
    <p:sldId id="338" r:id="rId37"/>
    <p:sldId id="303" r:id="rId38"/>
    <p:sldId id="304" r:id="rId39"/>
    <p:sldId id="339" r:id="rId40"/>
    <p:sldId id="306" r:id="rId41"/>
    <p:sldId id="305" r:id="rId42"/>
    <p:sldId id="309" r:id="rId43"/>
    <p:sldId id="310" r:id="rId44"/>
    <p:sldId id="33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3CF"/>
    <a:srgbClr val="99CA3C"/>
    <a:srgbClr val="D9E021"/>
    <a:srgbClr val="009865"/>
    <a:srgbClr val="323887"/>
    <a:srgbClr val="110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062" autoAdjust="0"/>
    <p:restoredTop sz="94660" autoAdjust="0"/>
  </p:normalViewPr>
  <p:slideViewPr>
    <p:cSldViewPr>
      <p:cViewPr varScale="1">
        <p:scale>
          <a:sx n="69" d="100"/>
          <a:sy n="69" d="100"/>
        </p:scale>
        <p:origin x="78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11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16CF1-E7DE-44CF-B646-E15AEA3081A0}" type="datetimeFigureOut">
              <a:rPr lang="en-GB" smtClean="0"/>
              <a:t>24/07/2020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A6AB-1D8C-46E3-9639-5E3482641601}" type="slidenum">
              <a:rPr lang="en-GB" smtClean="0"/>
              <a:t>‹#›</a:t>
            </a:fld>
            <a:endParaRPr lang="en-GB"/>
          </a:p>
        </p:txBody>
      </p:sp>
    </p:spTree>
    <p:extLst>
      <p:ext uri="{BB962C8B-B14F-4D97-AF65-F5344CB8AC3E}">
        <p14:creationId xmlns:p14="http://schemas.microsoft.com/office/powerpoint/2010/main" val="1376984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Welcome to the</a:t>
            </a:r>
            <a:r>
              <a:rPr lang="en-GB" sz="1200" kern="1200" baseline="0" dirty="0" smtClean="0">
                <a:solidFill>
                  <a:schemeClr val="tx1"/>
                </a:solidFill>
                <a:effectLst/>
                <a:latin typeface="+mn-lt"/>
                <a:ea typeface="+mn-ea"/>
                <a:cs typeface="+mn-cs"/>
              </a:rPr>
              <a:t> Autism Advisory and Intervention Service transition training for parents</a:t>
            </a:r>
            <a:r>
              <a:rPr lang="en-GB" sz="1200" kern="1200" dirty="0" smtClean="0">
                <a:solidFill>
                  <a:schemeClr val="tx1"/>
                </a:solidFill>
                <a:effectLst/>
                <a:latin typeface="+mn-lt"/>
                <a:ea typeface="+mn-ea"/>
                <a:cs typeface="+mn-cs"/>
              </a:rPr>
              <a:t>.  Many of us find change challenging,</a:t>
            </a:r>
            <a:r>
              <a:rPr lang="en-GB" sz="1200" kern="1200" baseline="0" dirty="0" smtClean="0">
                <a:solidFill>
                  <a:schemeClr val="tx1"/>
                </a:solidFill>
                <a:effectLst/>
                <a:latin typeface="+mn-lt"/>
                <a:ea typeface="+mn-ea"/>
                <a:cs typeface="+mn-cs"/>
              </a:rPr>
              <a:t> moving from something we are familiar and comfortable with to something unknown and uncertain.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hope that</a:t>
            </a:r>
            <a:r>
              <a:rPr lang="en-GB" sz="1200" kern="1200" baseline="0" dirty="0" smtClean="0">
                <a:solidFill>
                  <a:schemeClr val="tx1"/>
                </a:solidFill>
                <a:effectLst/>
                <a:latin typeface="+mn-lt"/>
                <a:ea typeface="+mn-ea"/>
                <a:cs typeface="+mn-cs"/>
              </a:rPr>
              <a:t> this training help you to effectively support your child’s transition from one setting to another.  That might be</a:t>
            </a:r>
            <a:r>
              <a:rPr lang="en-GB" sz="1200" kern="1200" dirty="0" smtClean="0">
                <a:solidFill>
                  <a:schemeClr val="tx1"/>
                </a:solidFill>
                <a:effectLst/>
                <a:latin typeface="+mn-lt"/>
                <a:ea typeface="+mn-ea"/>
                <a:cs typeface="+mn-cs"/>
              </a:rPr>
              <a:t> from home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to a playgroup or nursery</a:t>
            </a:r>
            <a:r>
              <a:rPr lang="en-GB" sz="1200" kern="1200" baseline="0" dirty="0" smtClean="0">
                <a:solidFill>
                  <a:schemeClr val="tx1"/>
                </a:solidFill>
                <a:effectLst/>
                <a:latin typeface="+mn-lt"/>
                <a:ea typeface="+mn-ea"/>
                <a:cs typeface="+mn-cs"/>
              </a:rPr>
              <a:t> or it may be from a playgroup or nursery into primary one.  Or perhaps it is moving to a new class into year two or year three with a new teacher.  Whatever the transition ahead for you and your family at this moment, we hope that you will find some of our ideas useful.</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1</a:t>
            </a:fld>
            <a:endParaRPr lang="en-GB"/>
          </a:p>
        </p:txBody>
      </p:sp>
    </p:spTree>
    <p:extLst>
      <p:ext uri="{BB962C8B-B14F-4D97-AF65-F5344CB8AC3E}">
        <p14:creationId xmlns:p14="http://schemas.microsoft.com/office/powerpoint/2010/main" val="4096947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ea typeface="ＭＳ Ｐゴシック" pitchFamily="34" charset="-128"/>
              </a:rPr>
              <a:t>Alongside difficulties</a:t>
            </a:r>
            <a:r>
              <a:rPr lang="en-GB" altLang="en-US" baseline="0" dirty="0" smtClean="0">
                <a:ea typeface="ＭＳ Ｐゴシック" pitchFamily="34" charset="-128"/>
              </a:rPr>
              <a:t> related to the triad of impairments, children with autism may also have some degree of sensory sensitivities. These too, may impact on their experience of transitioning between settings.  We are going to consider some of the sensory difficulties your child may present with.</a:t>
            </a:r>
            <a:endParaRPr lang="en-GB" altLang="en-US" dirty="0" smtClean="0">
              <a:ea typeface="ＭＳ Ｐゴシック" pitchFamily="34" charset="-128"/>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73B25BA6-59BE-4442-8FF2-1B00E5F41279}" type="slidenum">
              <a:rPr lang="en-GB" altLang="en-US">
                <a:solidFill>
                  <a:prstClr val="black"/>
                </a:solidFill>
                <a:latin typeface="Calibri" pitchFamily="34" charset="0"/>
              </a:rPr>
              <a:pPr/>
              <a:t>10</a:t>
            </a:fld>
            <a:endParaRPr lang="en-GB" altLang="en-US">
              <a:solidFill>
                <a:prstClr val="black"/>
              </a:solidFill>
              <a:latin typeface="Calibri" pitchFamily="34" charset="0"/>
            </a:endParaRPr>
          </a:p>
        </p:txBody>
      </p:sp>
    </p:spTree>
    <p:extLst>
      <p:ext uri="{BB962C8B-B14F-4D97-AF65-F5344CB8AC3E}">
        <p14:creationId xmlns:p14="http://schemas.microsoft.com/office/powerpoint/2010/main" val="232448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Sight – some children may be distracted by</a:t>
            </a:r>
            <a:r>
              <a:rPr lang="en-GB" baseline="0" dirty="0" smtClean="0"/>
              <a:t> lights and patterns on displays, perhaps focusing on these intently to the exclusion of everything else.  They may actively seek out c=visual stimulation, looking for toys that move or flicker.  Smell – some children with seek out smells from the clothes or hair of others and may even sniff people</a:t>
            </a:r>
            <a:r>
              <a:rPr lang="en-GB" baseline="0" dirty="0" smtClean="0"/>
              <a:t>.  They may be overpowered by strong smells and tell you so in  o uncertain terms.  This aversion to smell can sometimes be a difficulty at dinner times.</a:t>
            </a:r>
          </a:p>
          <a:p>
            <a:r>
              <a:rPr lang="en-GB" baseline="0" dirty="0" smtClean="0"/>
              <a:t>Sound – some children can be startled and react strongly to loud noises and perhaps will try to leave the room to escape. Some children appear to constantly make noise themselves, tapping, humming or singing.  </a:t>
            </a:r>
          </a:p>
          <a:p>
            <a:r>
              <a:rPr lang="en-GB" baseline="0" dirty="0" smtClean="0"/>
              <a:t>Taste – Children may mouth or lick items, some may have a very restricted diet, preferring foods with a particular texture or taste and avoiding foods which do not fall within these categories.  </a:t>
            </a:r>
          </a:p>
          <a:p>
            <a:r>
              <a:rPr lang="en-GB" baseline="0" dirty="0" smtClean="0"/>
              <a:t>Touch – Sometimes children will avoid messy or sticky activities or they might insist on being cleaned up right away.  For some children, understanding personal space can be a challenge.  Perhaps they will dislike being too close or indeed may get too close to others and can appear rough in their actions.</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11</a:t>
            </a:fld>
            <a:endParaRPr lang="en-GB"/>
          </a:p>
        </p:txBody>
      </p:sp>
    </p:spTree>
    <p:extLst>
      <p:ext uri="{BB962C8B-B14F-4D97-AF65-F5344CB8AC3E}">
        <p14:creationId xmlns:p14="http://schemas.microsoft.com/office/powerpoint/2010/main" val="199133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there</a:t>
            </a:r>
            <a:r>
              <a:rPr lang="en-GB" baseline="0" dirty="0" smtClean="0"/>
              <a:t> are other, less familiar senses to consider.</a:t>
            </a:r>
          </a:p>
          <a:p>
            <a:r>
              <a:rPr lang="en-GB" baseline="0" dirty="0" smtClean="0"/>
              <a:t>Proprioception – this is an awareness of the position and movement of our bodies.  Children with proprioceptive difficulties may seek excessive pressure from the way they hold objects or hug others.  They maybe bang against themselves, slapping their legs or their arms or throw themselves against objects.</a:t>
            </a:r>
          </a:p>
          <a:p>
            <a:r>
              <a:rPr lang="en-GB" baseline="0" dirty="0" smtClean="0"/>
              <a:t>The vestibular sense is related to balance.  Children with challenges in this area may be always fidgeting or on the move.  They may dislike certain types of movement for example on a swing.  They may be fearful of sitting on the toilet because of the hole underneath them and not feeling secure.</a:t>
            </a:r>
          </a:p>
          <a:p>
            <a:r>
              <a:rPr lang="en-GB" baseline="0" dirty="0" smtClean="0"/>
              <a:t>The sense of </a:t>
            </a:r>
            <a:r>
              <a:rPr lang="en-GB" baseline="0" dirty="0" err="1" smtClean="0"/>
              <a:t>interoception</a:t>
            </a:r>
            <a:r>
              <a:rPr lang="en-GB" baseline="0" dirty="0" smtClean="0"/>
              <a:t> helps us to understand what is going on inside our bodies, it is how we identify pain, hunger or tiredness.  Children with </a:t>
            </a:r>
            <a:r>
              <a:rPr lang="en-GB" baseline="0" dirty="0" err="1" smtClean="0"/>
              <a:t>interoception</a:t>
            </a:r>
            <a:r>
              <a:rPr lang="en-GB" baseline="0" dirty="0" smtClean="0"/>
              <a:t> difficulties may struggle with toilet training.  They may have difficulty identifying and recognising their feelings and emotions. All of the difficulties related to the triad of impairments and sensory processing issues can impact upon a child’s ability to transition smoothly between educational settings.</a:t>
            </a:r>
          </a:p>
        </p:txBody>
      </p:sp>
      <p:sp>
        <p:nvSpPr>
          <p:cNvPr id="4" name="Slide Number Placeholder 3"/>
          <p:cNvSpPr>
            <a:spLocks noGrp="1"/>
          </p:cNvSpPr>
          <p:nvPr>
            <p:ph type="sldNum" sz="quarter" idx="10"/>
          </p:nvPr>
        </p:nvSpPr>
        <p:spPr/>
        <p:txBody>
          <a:bodyPr/>
          <a:lstStyle/>
          <a:p>
            <a:fld id="{9D17A6AB-1D8C-46E3-9639-5E3482641601}" type="slidenum">
              <a:rPr lang="en-GB" smtClean="0"/>
              <a:t>12</a:t>
            </a:fld>
            <a:endParaRPr lang="en-GB"/>
          </a:p>
        </p:txBody>
      </p:sp>
    </p:spTree>
    <p:extLst>
      <p:ext uri="{BB962C8B-B14F-4D97-AF65-F5344CB8AC3E}">
        <p14:creationId xmlns:p14="http://schemas.microsoft.com/office/powerpoint/2010/main" val="11876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Educational Transition? Educational transition is defined as the process of change that children make </a:t>
            </a:r>
            <a:r>
              <a:rPr lang="en-GB" dirty="0" smtClean="0">
                <a:solidFill>
                  <a:srgbClr val="FF0000"/>
                </a:solidFill>
              </a:rPr>
              <a:t>from one place to another</a:t>
            </a:r>
            <a:r>
              <a:rPr lang="en-GB" dirty="0" smtClean="0"/>
              <a:t> or </a:t>
            </a:r>
            <a:r>
              <a:rPr lang="en-GB" dirty="0" smtClean="0">
                <a:solidFill>
                  <a:srgbClr val="FF0000"/>
                </a:solidFill>
              </a:rPr>
              <a:t>from one educational setting to another</a:t>
            </a:r>
            <a:r>
              <a:rPr lang="en-GB" dirty="0" smtClean="0"/>
              <a:t> over time.</a:t>
            </a:r>
            <a:r>
              <a:rPr lang="en-GB" baseline="0" dirty="0" smtClean="0"/>
              <a:t> We know that s</a:t>
            </a:r>
            <a:r>
              <a:rPr lang="en-GB" dirty="0" smtClean="0"/>
              <a:t>tarting a new school</a:t>
            </a:r>
            <a:r>
              <a:rPr lang="en-GB" baseline="0" dirty="0" smtClean="0"/>
              <a:t> or </a:t>
            </a:r>
            <a:r>
              <a:rPr lang="en-GB" dirty="0" smtClean="0"/>
              <a:t>class can be a very difficult and anxious time for both children and parents</a:t>
            </a:r>
            <a:r>
              <a:rPr lang="en-GB" baseline="0" dirty="0" smtClean="0"/>
              <a:t> and that’s why planning for this transition is very important, especially for children on the autism spectrum.</a:t>
            </a:r>
            <a:endParaRPr lang="en-GB" dirty="0" smtClean="0"/>
          </a:p>
        </p:txBody>
      </p:sp>
      <p:sp>
        <p:nvSpPr>
          <p:cNvPr id="4" name="Slide Number Placeholder 3"/>
          <p:cNvSpPr>
            <a:spLocks noGrp="1"/>
          </p:cNvSpPr>
          <p:nvPr>
            <p:ph type="sldNum" sz="quarter" idx="10"/>
          </p:nvPr>
        </p:nvSpPr>
        <p:spPr/>
        <p:txBody>
          <a:bodyPr/>
          <a:lstStyle/>
          <a:p>
            <a:fld id="{9D17A6AB-1D8C-46E3-9639-5E3482641601}" type="slidenum">
              <a:rPr lang="en-GB" smtClean="0"/>
              <a:t>13</a:t>
            </a:fld>
            <a:endParaRPr lang="en-GB"/>
          </a:p>
        </p:txBody>
      </p:sp>
    </p:spTree>
    <p:extLst>
      <p:ext uri="{BB962C8B-B14F-4D97-AF65-F5344CB8AC3E}">
        <p14:creationId xmlns:p14="http://schemas.microsoft.com/office/powerpoint/2010/main" val="40108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Times New Roman" charset="0"/>
                <a:ea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pPr>
              <a:defRPr/>
            </a:pPr>
            <a:fld id="{06E86754-595E-CD4C-AB7E-7ADB245C948B}" type="slidenum">
              <a:rPr lang="en-GB" smtClean="0">
                <a:solidFill>
                  <a:prstClr val="black"/>
                </a:solidFill>
                <a:latin typeface="Calibri"/>
              </a:rPr>
              <a:pPr>
                <a:defRPr/>
              </a:pPr>
              <a:t>14</a:t>
            </a:fld>
            <a:endParaRPr lang="en-GB" dirty="0" smtClean="0">
              <a:solidFill>
                <a:prstClr val="black"/>
              </a:solidFill>
              <a:latin typeface="Calibri"/>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xfrm>
            <a:off x="679606" y="4715261"/>
            <a:ext cx="5438464" cy="4468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latin typeface="Times New Roman" charset="0"/>
                <a:cs typeface="+mn-cs"/>
              </a:rPr>
              <a:t>So, why do we have a transition </a:t>
            </a:r>
            <a:r>
              <a:rPr lang="en-US" dirty="0" err="1" smtClean="0">
                <a:latin typeface="Times New Roman" charset="0"/>
                <a:cs typeface="+mn-cs"/>
              </a:rPr>
              <a:t>programme</a:t>
            </a:r>
            <a:r>
              <a:rPr lang="en-US" dirty="0" smtClean="0">
                <a:latin typeface="Times New Roman" charset="0"/>
                <a:cs typeface="+mn-cs"/>
              </a:rPr>
              <a:t>?  Your child may have difficulty coping with change.  They may have difficulty with generalization</a:t>
            </a:r>
            <a:r>
              <a:rPr lang="en-US" baseline="0" dirty="0" smtClean="0">
                <a:latin typeface="Times New Roman" charset="0"/>
                <a:cs typeface="+mn-cs"/>
              </a:rPr>
              <a:t> of skills and transferring knowledge between different places.  They may struggle to organize themselves and their belongings.  They may find it hard to interact with others and develop friendships. They find it difficult to communicate their needs and ask for help when they need it.  They may not have a good understanding and awareness of danger.  By recognising the difficulties your child may face we can begin to plan ways in which to support them to manage these challenges.</a:t>
            </a:r>
            <a:endParaRPr lang="en-US" dirty="0">
              <a:latin typeface="Times New Roman" charset="0"/>
              <a:cs typeface="+mn-cs"/>
            </a:endParaRPr>
          </a:p>
        </p:txBody>
      </p:sp>
    </p:spTree>
    <p:extLst>
      <p:ext uri="{BB962C8B-B14F-4D97-AF65-F5344CB8AC3E}">
        <p14:creationId xmlns:p14="http://schemas.microsoft.com/office/powerpoint/2010/main" val="3099100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consider some of the possible new experiences your child</a:t>
            </a:r>
            <a:r>
              <a:rPr lang="en-GB" baseline="0" dirty="0" smtClean="0"/>
              <a:t> may encounter next year.  Perhaps they will have a longer day including staying for lunch. There may be increased structure to the day and expectations to do certain things at particular times.  There may be changes to the environment, a different building or room, new equipment.  Children may have different toilets, cloakroom and play areas.  They may even eat lunch in another room.  There will be a range of sensory experiences associated with these.  There might be different expectations for self care and personal organisation.</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15</a:t>
            </a:fld>
            <a:endParaRPr lang="en-GB"/>
          </a:p>
        </p:txBody>
      </p:sp>
    </p:spTree>
    <p:extLst>
      <p:ext uri="{BB962C8B-B14F-4D97-AF65-F5344CB8AC3E}">
        <p14:creationId xmlns:p14="http://schemas.microsoft.com/office/powerpoint/2010/main" val="2505119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different setting will have it’s own rules, routines and expectations</a:t>
            </a:r>
            <a:r>
              <a:rPr lang="en-GB" baseline="0" dirty="0" smtClean="0"/>
              <a:t> and terminology associated with these.  Children will meet different staff and peers and need to establish relationships with them. The language used and instructions given may be different and unfamiliar.  Perhaps there will be new arrangements in place for drop off in the morning and collection in the afternoon.   For many children there will be a new uniform to wear.  Children may be encouraged to be responsible for their own belongings and make sure they have them at the right time.  All of these </a:t>
            </a:r>
            <a:r>
              <a:rPr lang="en-GB" baseline="0" dirty="0" err="1" smtClean="0"/>
              <a:t>possibles</a:t>
            </a:r>
            <a:r>
              <a:rPr lang="en-GB" baseline="0" dirty="0" smtClean="0"/>
              <a:t> changes can cause some degree of concern and anxiety.</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16</a:t>
            </a:fld>
            <a:endParaRPr lang="en-GB"/>
          </a:p>
        </p:txBody>
      </p:sp>
    </p:spTree>
    <p:extLst>
      <p:ext uri="{BB962C8B-B14F-4D97-AF65-F5344CB8AC3E}">
        <p14:creationId xmlns:p14="http://schemas.microsoft.com/office/powerpoint/2010/main" val="2406523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parents will naturally worry about their child’s move to a new setting or environment.</a:t>
            </a:r>
            <a:r>
              <a:rPr lang="en-GB" baseline="0" dirty="0" smtClean="0"/>
              <a:t>  You might be concerned about your child settling in.  You may be concerned about their behaviour, what will happen if they act out or have a meltdown?  Will they make friends and enjoy being with others?  Will they have something to eat during the day and what if they refuse what is offered?  You might worry about them not making progress.  You might be concerned about what happens if they need the toilet and struggle to ask or cant manage when they get there.  You might have questions around your child needing help, how staff are going to know and will they be given the support they need.  You will have other personal concerns related to your individual child.</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17</a:t>
            </a:fld>
            <a:endParaRPr lang="en-GB"/>
          </a:p>
        </p:txBody>
      </p:sp>
    </p:spTree>
    <p:extLst>
      <p:ext uri="{BB962C8B-B14F-4D97-AF65-F5344CB8AC3E}">
        <p14:creationId xmlns:p14="http://schemas.microsoft.com/office/powerpoint/2010/main" val="2297193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smtClean="0"/>
              <a:t>Although starting school may not be your child’s first experience of transition, </a:t>
            </a:r>
            <a:r>
              <a:rPr lang="en-GB" dirty="0" smtClean="0">
                <a:solidFill>
                  <a:srgbClr val="FF0000"/>
                </a:solidFill>
              </a:rPr>
              <a:t>it is often seen as the first major one</a:t>
            </a:r>
            <a:r>
              <a:rPr lang="en-GB" dirty="0" smtClean="0">
                <a:solidFill>
                  <a:schemeClr val="tx1"/>
                </a:solidFill>
              </a:rPr>
              <a:t>. </a:t>
            </a:r>
            <a:r>
              <a:rPr lang="en-GB" dirty="0" smtClean="0"/>
              <a:t>Leaving your child in</a:t>
            </a:r>
            <a:r>
              <a:rPr lang="en-GB" baseline="0" dirty="0" smtClean="0"/>
              <a:t> </a:t>
            </a:r>
            <a:r>
              <a:rPr lang="en-GB" dirty="0" smtClean="0"/>
              <a:t>the care of another person can be a time of mixed emotions.</a:t>
            </a:r>
            <a:r>
              <a:rPr lang="en-GB" baseline="0" dirty="0" smtClean="0"/>
              <a:t>  There may be</a:t>
            </a:r>
            <a:r>
              <a:rPr lang="en-GB" dirty="0" smtClean="0"/>
              <a:t> fear, anxiety, loss, expectation, excitement and hope. Moving to a new year group can provide its challenges.  Try not to let your child overhear any worries or concerns you may have.  Stay positive and try to re-assure your child.  It’s really important to build a good relationship with your child’s new setting.  Talk to the staff there and be open and honest with your concerns.  Plan together</a:t>
            </a:r>
            <a:r>
              <a:rPr lang="en-GB" baseline="0" dirty="0" smtClean="0"/>
              <a:t> ways in which your child can be supported.</a:t>
            </a:r>
            <a:endParaRPr lang="en-GB" dirty="0" smtClean="0"/>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smtClean="0"/>
          </a:p>
          <a:p>
            <a:pPr algn="just"/>
            <a:endParaRPr lang="en-GB" dirty="0" smtClean="0"/>
          </a:p>
        </p:txBody>
      </p:sp>
      <p:sp>
        <p:nvSpPr>
          <p:cNvPr id="4" name="Slide Number Placeholder 3"/>
          <p:cNvSpPr>
            <a:spLocks noGrp="1"/>
          </p:cNvSpPr>
          <p:nvPr>
            <p:ph type="sldNum" sz="quarter" idx="10"/>
          </p:nvPr>
        </p:nvSpPr>
        <p:spPr/>
        <p:txBody>
          <a:bodyPr/>
          <a:lstStyle/>
          <a:p>
            <a:fld id="{9D17A6AB-1D8C-46E3-9639-5E3482641601}" type="slidenum">
              <a:rPr lang="en-GB" smtClean="0"/>
              <a:t>18</a:t>
            </a:fld>
            <a:endParaRPr lang="en-GB"/>
          </a:p>
        </p:txBody>
      </p:sp>
    </p:spTree>
    <p:extLst>
      <p:ext uri="{BB962C8B-B14F-4D97-AF65-F5344CB8AC3E}">
        <p14:creationId xmlns:p14="http://schemas.microsoft.com/office/powerpoint/2010/main" val="1192049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preparing for transition, the more information you share and the more open and honest you are about your child and their needs, the better equipped staff will be to support them.  It is useful to complete an all about me booklet</a:t>
            </a:r>
            <a:r>
              <a:rPr lang="en-GB" baseline="0" dirty="0" smtClean="0"/>
              <a:t> to provide staff with important information about your child’s likes and dislikes, their strengths and things they find challenging.  It is also useful to share information about their favourite items or how to calm them if they are upset.  All of this helps staff to build a positive relationship with your child and personalise strategies to support them in their new setting.</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19</a:t>
            </a:fld>
            <a:endParaRPr lang="en-GB"/>
          </a:p>
        </p:txBody>
      </p:sp>
    </p:spTree>
    <p:extLst>
      <p:ext uri="{BB962C8B-B14F-4D97-AF65-F5344CB8AC3E}">
        <p14:creationId xmlns:p14="http://schemas.microsoft.com/office/powerpoint/2010/main" val="419336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Through this training we hope to further develop an understanding of autism spectrum disorder.  We will consider how or why a child with autism may find transition challenging.  We </a:t>
            </a:r>
            <a:r>
              <a:rPr lang="en-GB" sz="1200" kern="1200" smtClean="0">
                <a:solidFill>
                  <a:schemeClr val="tx1"/>
                </a:solidFill>
                <a:effectLst/>
                <a:latin typeface="+mn-lt"/>
                <a:ea typeface="+mn-ea"/>
                <a:cs typeface="+mn-cs"/>
              </a:rPr>
              <a:t>will</a:t>
            </a:r>
            <a:r>
              <a:rPr lang="en-GB" sz="1200" kern="1200" baseline="0" smtClean="0">
                <a:solidFill>
                  <a:schemeClr val="tx1"/>
                </a:solidFill>
                <a:effectLst/>
                <a:latin typeface="+mn-lt"/>
                <a:ea typeface="+mn-ea"/>
                <a:cs typeface="+mn-cs"/>
              </a:rPr>
              <a:t> offer</a:t>
            </a:r>
            <a:r>
              <a:rPr lang="en-GB" sz="1200" kern="120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some practical advice and provide and discuss resources to help you to support your child as they transition into their </a:t>
            </a:r>
            <a:r>
              <a:rPr lang="en-GB" sz="1200" kern="1200" smtClean="0">
                <a:solidFill>
                  <a:schemeClr val="tx1"/>
                </a:solidFill>
                <a:effectLst/>
                <a:latin typeface="+mn-lt"/>
                <a:ea typeface="+mn-ea"/>
                <a:cs typeface="+mn-cs"/>
              </a:rPr>
              <a:t>new setting. </a:t>
            </a:r>
            <a:r>
              <a:rPr lang="en-GB" sz="1200" kern="1200" dirty="0" smtClean="0">
                <a:solidFill>
                  <a:schemeClr val="tx1"/>
                </a:solidFill>
                <a:effectLst/>
                <a:latin typeface="+mn-lt"/>
                <a:ea typeface="+mn-ea"/>
                <a:cs typeface="+mn-cs"/>
              </a:rPr>
              <a:t>and to help you to communicate effectively with the staff that will be working with your child.</a:t>
            </a:r>
          </a:p>
          <a:p>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a:t>
            </a:fld>
            <a:endParaRPr lang="en-GB"/>
          </a:p>
        </p:txBody>
      </p:sp>
    </p:spTree>
    <p:extLst>
      <p:ext uri="{BB962C8B-B14F-4D97-AF65-F5344CB8AC3E}">
        <p14:creationId xmlns:p14="http://schemas.microsoft.com/office/powerpoint/2010/main" val="3793550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with autism benefit from familiarising themselves with their new setting and staff.  A new school booklet contains photographs</a:t>
            </a:r>
            <a:r>
              <a:rPr lang="en-US" baseline="0" dirty="0" smtClean="0"/>
              <a:t> and information that may help them do this.  You and your child can look at the booklet over the summer months, talking about the new school and starting to prepare them for the beginning of term.  It may also be useful to look at the school’s website for more photographs of the staff and the school.  If your child is moving between year groups in the same school a booklet can be created relating to my new class.</a:t>
            </a:r>
            <a:endParaRPr lang="en-US" dirty="0"/>
          </a:p>
        </p:txBody>
      </p:sp>
      <p:sp>
        <p:nvSpPr>
          <p:cNvPr id="4" name="Slide Number Placeholder 3"/>
          <p:cNvSpPr>
            <a:spLocks noGrp="1"/>
          </p:cNvSpPr>
          <p:nvPr>
            <p:ph type="sldNum" sz="quarter" idx="10"/>
          </p:nvPr>
        </p:nvSpPr>
        <p:spPr/>
        <p:txBody>
          <a:bodyPr/>
          <a:lstStyle/>
          <a:p>
            <a:fld id="{80984C0B-5C9A-4003-BE53-FDD5EB4E40CA}" type="slidenum">
              <a:rPr lang="en-GB" smtClean="0"/>
              <a:pPr/>
              <a:t>20</a:t>
            </a:fld>
            <a:endParaRPr lang="en-GB" dirty="0"/>
          </a:p>
        </p:txBody>
      </p:sp>
    </p:spTree>
    <p:extLst>
      <p:ext uri="{BB962C8B-B14F-4D97-AF65-F5344CB8AC3E}">
        <p14:creationId xmlns:p14="http://schemas.microsoft.com/office/powerpoint/2010/main" val="304330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Times New Roman" charset="0"/>
                <a:ea typeface="ＭＳ Ｐゴシック" charset="0"/>
              </a:defRPr>
            </a:lvl1pPr>
            <a:lvl2pPr marL="742950" indent="-285750">
              <a:defRPr sz="1200">
                <a:solidFill>
                  <a:schemeClr val="tx1"/>
                </a:solidFill>
                <a:latin typeface="Times New Roman" charset="0"/>
                <a:ea typeface="ＭＳ Ｐゴシック" charset="0"/>
              </a:defRPr>
            </a:lvl2pPr>
            <a:lvl3pPr marL="1143000" indent="-228600">
              <a:defRPr sz="1200">
                <a:solidFill>
                  <a:schemeClr val="tx1"/>
                </a:solidFill>
                <a:latin typeface="Times New Roman" charset="0"/>
                <a:ea typeface="ＭＳ Ｐゴシック" charset="0"/>
              </a:defRPr>
            </a:lvl3pPr>
            <a:lvl4pPr marL="1600200" indent="-228600">
              <a:defRPr sz="1200">
                <a:solidFill>
                  <a:schemeClr val="tx1"/>
                </a:solidFill>
                <a:latin typeface="Times New Roman" charset="0"/>
                <a:ea typeface="ＭＳ Ｐゴシック" charset="0"/>
              </a:defRPr>
            </a:lvl4pPr>
            <a:lvl5pPr marL="2057400" indent="-228600">
              <a:defRPr sz="1200">
                <a:solidFill>
                  <a:schemeClr val="tx1"/>
                </a:solidFill>
                <a:latin typeface="Times New Roman" charset="0"/>
                <a:ea typeface="ＭＳ Ｐゴシック" charset="0"/>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0"/>
              </a:defRPr>
            </a:lvl9pPr>
          </a:lstStyle>
          <a:p>
            <a:pPr>
              <a:defRPr/>
            </a:pPr>
            <a:fld id="{712BB180-E165-C646-8D4C-AE67EB3406DB}" type="slidenum">
              <a:rPr lang="en-GB" smtClean="0">
                <a:solidFill>
                  <a:prstClr val="black"/>
                </a:solidFill>
                <a:latin typeface="Calibri"/>
              </a:rPr>
              <a:pPr>
                <a:defRPr/>
              </a:pPr>
              <a:t>21</a:t>
            </a:fld>
            <a:endParaRPr lang="en-GB" dirty="0" smtClean="0">
              <a:solidFill>
                <a:prstClr val="black"/>
              </a:solidFill>
              <a:latin typeface="Calibri"/>
            </a:endParaRPr>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679606" y="4715261"/>
            <a:ext cx="5438464" cy="4468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latin typeface="Times New Roman" charset="0"/>
                <a:cs typeface="+mn-cs"/>
              </a:rPr>
              <a:t>A new school booklet may be </a:t>
            </a:r>
            <a:r>
              <a:rPr lang="en-US" dirty="0" err="1" smtClean="0">
                <a:latin typeface="Times New Roman" charset="0"/>
                <a:cs typeface="+mn-cs"/>
              </a:rPr>
              <a:t>personalised</a:t>
            </a:r>
            <a:r>
              <a:rPr lang="en-US" dirty="0" smtClean="0">
                <a:latin typeface="Times New Roman" charset="0"/>
                <a:cs typeface="+mn-cs"/>
              </a:rPr>
              <a:t> to include information relevant to your child.  You might</a:t>
            </a:r>
            <a:r>
              <a:rPr lang="en-US" baseline="0" dirty="0" smtClean="0">
                <a:latin typeface="Times New Roman" charset="0"/>
                <a:cs typeface="+mn-cs"/>
              </a:rPr>
              <a:t> want to consider photographs of key adults and specific areas within school.  The next slides show an example of what might be included.</a:t>
            </a:r>
            <a:endParaRPr lang="en-US" dirty="0">
              <a:latin typeface="Times New Roman" charset="0"/>
              <a:cs typeface="+mn-cs"/>
            </a:endParaRPr>
          </a:p>
        </p:txBody>
      </p:sp>
    </p:spTree>
    <p:extLst>
      <p:ext uri="{BB962C8B-B14F-4D97-AF65-F5344CB8AC3E}">
        <p14:creationId xmlns:p14="http://schemas.microsoft.com/office/powerpoint/2010/main" val="1303611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8688"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8688"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8688"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8688"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AE290B66-2CC2-439E-96AC-D368121765A3}" type="slidenum">
              <a:rPr lang="en-GB" altLang="en-US" smtClean="0">
                <a:solidFill>
                  <a:srgbClr val="000000"/>
                </a:solidFill>
                <a:latin typeface="Comic Sans MS" panose="030F0702030302020204" pitchFamily="66" charset="0"/>
              </a:rPr>
              <a:pPr>
                <a:defRPr/>
              </a:pPr>
              <a:t>22</a:t>
            </a:fld>
            <a:endParaRPr lang="en-GB" altLang="en-US" smtClean="0">
              <a:solidFill>
                <a:srgbClr val="000000"/>
              </a:solidFill>
              <a:latin typeface="Comic Sans MS" panose="030F0702030302020204" pitchFamily="66"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eaLnBrk="1" hangingPunct="1">
              <a:defRPr/>
            </a:pPr>
            <a:r>
              <a:rPr lang="en-US" dirty="0" smtClean="0"/>
              <a:t>This slides shows a photograph of the door into nursery</a:t>
            </a:r>
            <a:r>
              <a:rPr lang="en-US" baseline="0" dirty="0" smtClean="0"/>
              <a:t> and there is a photo of the cloakroom.</a:t>
            </a:r>
            <a:endParaRPr lang="en-US" dirty="0"/>
          </a:p>
        </p:txBody>
      </p:sp>
      <p:sp>
        <p:nvSpPr>
          <p:cNvPr id="2" name="Footer Placeholder 1"/>
          <p:cNvSpPr>
            <a:spLocks noGrp="1"/>
          </p:cNvSpPr>
          <p:nvPr>
            <p:ph type="ftr" sz="quarter" idx="4"/>
          </p:nvPr>
        </p:nvSpPr>
        <p:spPr/>
        <p:txBody>
          <a:bodyPr/>
          <a:lstStyle/>
          <a:p>
            <a:pPr>
              <a:defRPr/>
            </a:pPr>
            <a:r>
              <a:rPr lang="en-GB"/>
              <a:t>Education Authority, Armagh Office  Autism Advisory &amp; Intervention Service</a:t>
            </a:r>
          </a:p>
        </p:txBody>
      </p:sp>
    </p:spTree>
    <p:extLst>
      <p:ext uri="{BB962C8B-B14F-4D97-AF65-F5344CB8AC3E}">
        <p14:creationId xmlns:p14="http://schemas.microsoft.com/office/powerpoint/2010/main" val="139792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shows a photograph of the teacher and classroom assistant and also shows the doors used into the playground.  Some schools have a virtual tour on their website.</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23</a:t>
            </a:fld>
            <a:endParaRPr lang="en-GB"/>
          </a:p>
        </p:txBody>
      </p:sp>
    </p:spTree>
    <p:extLst>
      <p:ext uri="{BB962C8B-B14F-4D97-AF65-F5344CB8AC3E}">
        <p14:creationId xmlns:p14="http://schemas.microsoft.com/office/powerpoint/2010/main" val="3421394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useful</a:t>
            </a:r>
            <a:r>
              <a:rPr lang="en-GB" baseline="0" dirty="0" smtClean="0"/>
              <a:t> to make contact with school staff to arrange opportunities to visit your child’s new environment.  If appropriate this could be at a time when they can explore without other children present.  As it draws closer to the start date, using a visual countdown to show how many sleeps there are left can be helpful.</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24</a:t>
            </a:fld>
            <a:endParaRPr lang="en-GB"/>
          </a:p>
        </p:txBody>
      </p:sp>
    </p:spTree>
    <p:extLst>
      <p:ext uri="{BB962C8B-B14F-4D97-AF65-F5344CB8AC3E}">
        <p14:creationId xmlns:p14="http://schemas.microsoft.com/office/powerpoint/2010/main" val="2861176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Unfamiliar clothes and new uniform can cause anxiety for some children.  Consider</a:t>
            </a:r>
            <a:r>
              <a:rPr lang="en-GB" baseline="0" dirty="0" smtClean="0"/>
              <a:t> washing their uniform so it smells familiar and then hanging it in your child’s room.  Take opportunities to try on the uniform and work towards your child dressing and undressing independently.  If you feel there may still be a difficulty, talk to school staff to address these concerns together.</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25</a:t>
            </a:fld>
            <a:endParaRPr lang="en-GB"/>
          </a:p>
        </p:txBody>
      </p:sp>
    </p:spTree>
    <p:extLst>
      <p:ext uri="{BB962C8B-B14F-4D97-AF65-F5344CB8AC3E}">
        <p14:creationId xmlns:p14="http://schemas.microsoft.com/office/powerpoint/2010/main" val="3872370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Try to help your child become familiar with routines they will encounter at school.  Work towards independence with hand</a:t>
            </a:r>
            <a:r>
              <a:rPr lang="en-GB" baseline="0" dirty="0" smtClean="0"/>
              <a:t> washing, using the toilet, putting on and taking off their jumper and coat and using cutlery.</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26</a:t>
            </a:fld>
            <a:endParaRPr lang="en-GB"/>
          </a:p>
        </p:txBody>
      </p:sp>
    </p:spTree>
    <p:extLst>
      <p:ext uri="{BB962C8B-B14F-4D97-AF65-F5344CB8AC3E}">
        <p14:creationId xmlns:p14="http://schemas.microsoft.com/office/powerpoint/2010/main" val="1480831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Encourage your child to recognise their belongings,</a:t>
            </a:r>
            <a:r>
              <a:rPr lang="en-GB" baseline="0" dirty="0" smtClean="0"/>
              <a:t> consider choosing ones they like for example, relating to a favourite character.  Label everything clearly with your child’s name so that they can also be easily identified by school staff.  </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27</a:t>
            </a:fld>
            <a:endParaRPr lang="en-GB"/>
          </a:p>
        </p:txBody>
      </p:sp>
    </p:spTree>
    <p:extLst>
      <p:ext uri="{BB962C8B-B14F-4D97-AF65-F5344CB8AC3E}">
        <p14:creationId xmlns:p14="http://schemas.microsoft.com/office/powerpoint/2010/main" val="3783498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 with autism like routine. Try to establish clear and consistent</a:t>
            </a:r>
            <a:r>
              <a:rPr lang="en-GB" baseline="0" dirty="0" smtClean="0"/>
              <a:t> </a:t>
            </a:r>
            <a:r>
              <a:rPr lang="en-GB" baseline="0" dirty="0" err="1" smtClean="0"/>
              <a:t>rouitnes</a:t>
            </a:r>
            <a:r>
              <a:rPr lang="en-GB" baseline="0" dirty="0" smtClean="0"/>
              <a:t> and where possible make sure your child knows who will be collecting them from school.  It can be useful to show photographs of who will be picking them up, especially if it changes from day to day.  Make school staff aware of any changes so they can provide reminders and reassurance.  A travel schedule may be useful to visually show the steps involved in going to school.</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28</a:t>
            </a:fld>
            <a:endParaRPr lang="en-GB"/>
          </a:p>
        </p:txBody>
      </p:sp>
    </p:spTree>
    <p:extLst>
      <p:ext uri="{BB962C8B-B14F-4D97-AF65-F5344CB8AC3E}">
        <p14:creationId xmlns:p14="http://schemas.microsoft.com/office/powerpoint/2010/main" val="1239490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children will, at least initially, benefit from bringing a reminder of home</a:t>
            </a:r>
            <a:r>
              <a:rPr lang="en-GB" baseline="0" dirty="0" smtClean="0"/>
              <a:t> to school with them.  It is important that this is returned at the end of one day so that it can be brought back the next. Talk to school staff about how this might work for your child.  Social stories and books abut going to school can be useful.  There are many books available and social stories can be tailored for your child’s circumstances.</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29</a:t>
            </a:fld>
            <a:endParaRPr lang="en-GB"/>
          </a:p>
        </p:txBody>
      </p:sp>
    </p:spTree>
    <p:extLst>
      <p:ext uri="{BB962C8B-B14F-4D97-AF65-F5344CB8AC3E}">
        <p14:creationId xmlns:p14="http://schemas.microsoft.com/office/powerpoint/2010/main" val="405517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what is ASD?  ASD or </a:t>
            </a:r>
            <a:r>
              <a:rPr lang="en-GB" i="0" dirty="0" smtClean="0">
                <a:solidFill>
                  <a:srgbClr val="FF0000"/>
                </a:solidFill>
              </a:rPr>
              <a:t>Autistic Spectrum Disorder is a complex developmental disability that essentially affects the way a person communicates and relates to people. Children who may be described as having an </a:t>
            </a:r>
            <a:r>
              <a:rPr lang="en-GB" i="0" dirty="0" err="1" smtClean="0">
                <a:solidFill>
                  <a:srgbClr val="FF0000"/>
                </a:solidFill>
              </a:rPr>
              <a:t>autiistic</a:t>
            </a:r>
            <a:r>
              <a:rPr lang="en-GB" i="0" dirty="0" smtClean="0">
                <a:solidFill>
                  <a:srgbClr val="FF0000"/>
                </a:solidFill>
              </a:rPr>
              <a:t> thinking</a:t>
            </a:r>
            <a:r>
              <a:rPr lang="en-GB" i="0" baseline="0" dirty="0" smtClean="0">
                <a:solidFill>
                  <a:srgbClr val="FF0000"/>
                </a:solidFill>
              </a:rPr>
              <a:t> style often see the world in a different way from the majority of other children, sometimes their behaviour can seem difficult to understand. They’re not sure why they are reacting in the way they are.  They’re learning about the world in a different way.</a:t>
            </a:r>
            <a:endParaRPr lang="en-GB" i="0" dirty="0" smtClean="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a:t>
            </a:fld>
            <a:endParaRPr lang="en-GB"/>
          </a:p>
        </p:txBody>
      </p:sp>
    </p:spTree>
    <p:extLst>
      <p:ext uri="{BB962C8B-B14F-4D97-AF65-F5344CB8AC3E}">
        <p14:creationId xmlns:p14="http://schemas.microsoft.com/office/powerpoint/2010/main" val="1340699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Your child will have the opportunity</a:t>
            </a:r>
            <a:r>
              <a:rPr lang="en-GB" baseline="0" dirty="0" smtClean="0"/>
              <a:t> to learn many new skills.  Don’t expect them to learn everything at once but give them lots of chances to practice.  Always work towards independence at a level appropriate for your child.</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30</a:t>
            </a:fld>
            <a:endParaRPr lang="en-GB"/>
          </a:p>
        </p:txBody>
      </p:sp>
    </p:spTree>
    <p:extLst>
      <p:ext uri="{BB962C8B-B14F-4D97-AF65-F5344CB8AC3E}">
        <p14:creationId xmlns:p14="http://schemas.microsoft.com/office/powerpoint/2010/main" val="2523703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We all rely on visual supports as we go about our daily lives.  Children with autism are often visual learners and when they can see an object, photograph or symbol, what we say and what we mean can make more sense.  Use visual supports to teach new skills and routines.</a:t>
            </a:r>
            <a:r>
              <a:rPr lang="en-GB" sz="1200" baseline="0" dirty="0" smtClean="0"/>
              <a:t>  These visual supports can be useful to help generalise skills between settings.  We are going to look at some examples of visual supports.</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31</a:t>
            </a:fld>
            <a:endParaRPr lang="en-GB"/>
          </a:p>
        </p:txBody>
      </p:sp>
    </p:spTree>
    <p:extLst>
      <p:ext uri="{BB962C8B-B14F-4D97-AF65-F5344CB8AC3E}">
        <p14:creationId xmlns:p14="http://schemas.microsoft.com/office/powerpoint/2010/main" val="747301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toilet routine shows the steps involved in using the bathroom. This may need to be adapted for your child depending on their individual needs.</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32</a:t>
            </a:fld>
            <a:endParaRPr lang="en-GB"/>
          </a:p>
        </p:txBody>
      </p:sp>
    </p:spTree>
    <p:extLst>
      <p:ext uri="{BB962C8B-B14F-4D97-AF65-F5344CB8AC3E}">
        <p14:creationId xmlns:p14="http://schemas.microsoft.com/office/powerpoint/2010/main" val="3366082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shows the steps involved in washing hands and can be sued to teach or remind your child what to do.  Make sure the symbols are accurate and relevant.  Consider taking photographs</a:t>
            </a:r>
            <a:r>
              <a:rPr lang="en-GB" baseline="0" dirty="0" smtClean="0"/>
              <a:t> of your child at each stage and using these as prompts.</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33</a:t>
            </a:fld>
            <a:endParaRPr lang="en-GB"/>
          </a:p>
        </p:txBody>
      </p:sp>
    </p:spTree>
    <p:extLst>
      <p:ext uri="{BB962C8B-B14F-4D97-AF65-F5344CB8AC3E}">
        <p14:creationId xmlns:p14="http://schemas.microsoft.com/office/powerpoint/2010/main" val="1817268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children will benefit</a:t>
            </a:r>
            <a:r>
              <a:rPr lang="en-GB" baseline="0" dirty="0" smtClean="0"/>
              <a:t> from visual supports to show how to put on and take off their coat.  This could be displayed in the cloak room in school as a reminder.</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34</a:t>
            </a:fld>
            <a:endParaRPr lang="en-GB"/>
          </a:p>
        </p:txBody>
      </p:sp>
    </p:spTree>
    <p:extLst>
      <p:ext uri="{BB962C8B-B14F-4D97-AF65-F5344CB8AC3E}">
        <p14:creationId xmlns:p14="http://schemas.microsoft.com/office/powerpoint/2010/main" val="1236738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Calendars may be useful to show when there is school and when there is a holiday.</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35</a:t>
            </a:fld>
            <a:endParaRPr lang="en-GB"/>
          </a:p>
        </p:txBody>
      </p:sp>
    </p:spTree>
    <p:extLst>
      <p:ext uri="{BB962C8B-B14F-4D97-AF65-F5344CB8AC3E}">
        <p14:creationId xmlns:p14="http://schemas.microsoft.com/office/powerpoint/2010/main" val="158673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indicates how many sleeps there are until school starts.  Together</a:t>
            </a:r>
            <a:r>
              <a:rPr lang="en-GB" baseline="0" dirty="0" smtClean="0"/>
              <a:t>, you can cross out each picture until there are none left.</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36</a:t>
            </a:fld>
            <a:endParaRPr lang="en-GB"/>
          </a:p>
        </p:txBody>
      </p:sp>
    </p:spTree>
    <p:extLst>
      <p:ext uri="{BB962C8B-B14F-4D97-AF65-F5344CB8AC3E}">
        <p14:creationId xmlns:p14="http://schemas.microsoft.com/office/powerpoint/2010/main" val="4138085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stories use short phrases</a:t>
            </a:r>
            <a:r>
              <a:rPr lang="en-US" baseline="0" dirty="0" smtClean="0"/>
              <a:t> and clear information to help your child understand new situations.  Where possible these should be written positively, offering encouragement.  Personalise these for your child’s routine.</a:t>
            </a:r>
            <a:endParaRPr lang="en-US" dirty="0"/>
          </a:p>
        </p:txBody>
      </p:sp>
      <p:sp>
        <p:nvSpPr>
          <p:cNvPr id="4" name="Slide Number Placeholder 3"/>
          <p:cNvSpPr>
            <a:spLocks noGrp="1"/>
          </p:cNvSpPr>
          <p:nvPr>
            <p:ph type="sldNum" sz="quarter" idx="10"/>
          </p:nvPr>
        </p:nvSpPr>
        <p:spPr/>
        <p:txBody>
          <a:bodyPr/>
          <a:lstStyle/>
          <a:p>
            <a:fld id="{80984C0B-5C9A-4003-BE53-FDD5EB4E40CA}" type="slidenum">
              <a:rPr lang="en-GB" smtClean="0"/>
              <a:pPr/>
              <a:t>37</a:t>
            </a:fld>
            <a:endParaRPr lang="en-GB" dirty="0"/>
          </a:p>
        </p:txBody>
      </p:sp>
    </p:spTree>
    <p:extLst>
      <p:ext uri="{BB962C8B-B14F-4D97-AF65-F5344CB8AC3E}">
        <p14:creationId xmlns:p14="http://schemas.microsoft.com/office/powerpoint/2010/main" val="3595485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provides an example of a travel schedule.  Consider using photographs and make the pictures relevant to your child.</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38</a:t>
            </a:fld>
            <a:endParaRPr lang="en-GB"/>
          </a:p>
        </p:txBody>
      </p:sp>
    </p:spTree>
    <p:extLst>
      <p:ext uri="{BB962C8B-B14F-4D97-AF65-F5344CB8AC3E}">
        <p14:creationId xmlns:p14="http://schemas.microsoft.com/office/powerpoint/2010/main" val="4018889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Staff want your child’s experience at school</a:t>
            </a:r>
            <a:r>
              <a:rPr lang="en-GB" baseline="0" dirty="0" smtClean="0"/>
              <a:t> to be positive and a success.  Some of our teachers said: “</a:t>
            </a:r>
            <a:r>
              <a:rPr lang="en-GB" dirty="0" smtClean="0"/>
              <a:t>Take advantage of additional visits to the classroom if your child needs that.”</a:t>
            </a:r>
          </a:p>
          <a:p>
            <a:r>
              <a:rPr lang="en-GB" dirty="0" smtClean="0"/>
              <a:t>“It can be very helpful if children have practised wearing their new uniform.”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“It is a great help if children have practised using their new lunch box.”</a:t>
            </a:r>
          </a:p>
          <a:p>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39</a:t>
            </a:fld>
            <a:endParaRPr lang="en-GB"/>
          </a:p>
        </p:txBody>
      </p:sp>
    </p:spTree>
    <p:extLst>
      <p:ext uri="{BB962C8B-B14F-4D97-AF65-F5344CB8AC3E}">
        <p14:creationId xmlns:p14="http://schemas.microsoft.com/office/powerpoint/2010/main" val="38765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need to remember that every child is unique and no two children will present in exactly the same way. Indeed a child’s reaction</a:t>
            </a:r>
            <a:r>
              <a:rPr lang="en-GB" sz="1200" kern="1200" baseline="0" dirty="0" smtClean="0">
                <a:solidFill>
                  <a:schemeClr val="tx1"/>
                </a:solidFill>
                <a:effectLst/>
                <a:latin typeface="+mn-lt"/>
                <a:ea typeface="+mn-ea"/>
                <a:cs typeface="+mn-cs"/>
              </a:rPr>
              <a:t> may differ over time, perhaps as they mature or maybe depending on their current circumstances and environment, their mood and their general </a:t>
            </a:r>
            <a:r>
              <a:rPr lang="en-GB" sz="1200" kern="1200" baseline="0" smtClean="0">
                <a:solidFill>
                  <a:schemeClr val="tx1"/>
                </a:solidFill>
                <a:effectLst/>
                <a:latin typeface="+mn-lt"/>
                <a:ea typeface="+mn-ea"/>
                <a:cs typeface="+mn-cs"/>
              </a:rPr>
              <a:t>well being.</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4</a:t>
            </a:fld>
            <a:endParaRPr lang="en-GB"/>
          </a:p>
        </p:txBody>
      </p:sp>
    </p:spTree>
    <p:extLst>
      <p:ext uri="{BB962C8B-B14F-4D97-AF65-F5344CB8AC3E}">
        <p14:creationId xmlns:p14="http://schemas.microsoft.com/office/powerpoint/2010/main" val="3729353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Information shared about the child, especially regarding likes, dislikes and potential triggers can be very helpful. It is so important for there to be good communication and liaison between home and school.  Work in partnership with school staff so that your child settles into their new routine.</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40</a:t>
            </a:fld>
            <a:endParaRPr lang="en-GB"/>
          </a:p>
        </p:txBody>
      </p:sp>
    </p:spTree>
    <p:extLst>
      <p:ext uri="{BB962C8B-B14F-4D97-AF65-F5344CB8AC3E}">
        <p14:creationId xmlns:p14="http://schemas.microsoft.com/office/powerpoint/2010/main" val="4187541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Early Years team</a:t>
            </a:r>
            <a:r>
              <a:rPr lang="en-GB" baseline="0" dirty="0" smtClean="0"/>
              <a:t> of the Autism Advisory and Intervention Service hope that you have found the information provided helpful.  Should you require further advice or guidance, you can contact us at the numbers listed.  We wish you and your child well as they transition to a new stage of their school life.</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41</a:t>
            </a:fld>
            <a:endParaRPr lang="en-GB"/>
          </a:p>
        </p:txBody>
      </p:sp>
    </p:spTree>
    <p:extLst>
      <p:ext uri="{BB962C8B-B14F-4D97-AF65-F5344CB8AC3E}">
        <p14:creationId xmlns:p14="http://schemas.microsoft.com/office/powerpoint/2010/main" val="40143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85EAD87F-41CA-45B2-B703-C5FB384EA494}" type="slidenum">
              <a:rPr lang="en-GB" altLang="en-US">
                <a:solidFill>
                  <a:prstClr val="black"/>
                </a:solidFill>
                <a:latin typeface="Comic Sans MS" pitchFamily="66" charset="0"/>
              </a:rPr>
              <a:pPr/>
              <a:t>5</a:t>
            </a:fld>
            <a:endParaRPr lang="en-GB" altLang="en-US">
              <a:solidFill>
                <a:prstClr val="black"/>
              </a:solidFill>
              <a:latin typeface="Comic Sans MS" pitchFamily="66"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It’s important for us to consider the challenges children may face</a:t>
            </a:r>
            <a:r>
              <a:rPr lang="en-US" altLang="en-US" baseline="0" dirty="0" smtClean="0">
                <a:latin typeface="Times New Roman" pitchFamily="18" charset="0"/>
                <a:ea typeface="ＭＳ Ｐゴシック" pitchFamily="34" charset="-128"/>
              </a:rPr>
              <a:t> in relation to their diagnosis of autism.  These difficulties are often referred to as the triad of impairments.  These are three areas within which, children with autism may have difficulty.  Social communication, social interaction and social imagination and flexibility of thought.  As we go through this presentation we are going to look at each of these areas in more detail.</a:t>
            </a:r>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153359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Children with autism spectrum disorder may also have particular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strengths and perhaps they have strong visual skills or an eye for detail, they may be good logical thinkers and have good technical ability.  They may have the ability to learn</a:t>
            </a:r>
            <a:r>
              <a:rPr lang="en-GB" sz="1200" kern="1200" baseline="0" dirty="0" smtClean="0">
                <a:solidFill>
                  <a:schemeClr val="tx1"/>
                </a:solidFill>
                <a:effectLst/>
                <a:latin typeface="+mn-lt"/>
                <a:ea typeface="+mn-ea"/>
                <a:cs typeface="+mn-cs"/>
              </a:rPr>
              <a:t> by rote or the ability to acquire </a:t>
            </a:r>
            <a:r>
              <a:rPr lang="en-GB" sz="1200" kern="1200" baseline="0" dirty="0" err="1" smtClean="0">
                <a:solidFill>
                  <a:schemeClr val="tx1"/>
                </a:solidFill>
                <a:effectLst/>
                <a:latin typeface="+mn-lt"/>
                <a:ea typeface="+mn-ea"/>
                <a:cs typeface="+mn-cs"/>
              </a:rPr>
              <a:t>deailed</a:t>
            </a:r>
            <a:r>
              <a:rPr lang="en-GB" sz="1200" kern="1200" baseline="0" dirty="0" smtClean="0">
                <a:solidFill>
                  <a:schemeClr val="tx1"/>
                </a:solidFill>
                <a:effectLst/>
                <a:latin typeface="+mn-lt"/>
                <a:ea typeface="+mn-ea"/>
                <a:cs typeface="+mn-cs"/>
              </a:rPr>
              <a:t> factual </a:t>
            </a:r>
            <a:r>
              <a:rPr lang="en-GB" sz="1200" kern="1200" baseline="0" dirty="0" err="1" smtClean="0">
                <a:solidFill>
                  <a:schemeClr val="tx1"/>
                </a:solidFill>
                <a:effectLst/>
                <a:latin typeface="+mn-lt"/>
                <a:ea typeface="+mn-ea"/>
                <a:cs typeface="+mn-cs"/>
              </a:rPr>
              <a:t>knowledge</a:t>
            </a:r>
            <a:r>
              <a:rPr lang="en-GB" sz="1200" kern="1200" dirty="0" err="1" smtClean="0">
                <a:solidFill>
                  <a:schemeClr val="tx1"/>
                </a:solidFill>
                <a:effectLst/>
                <a:latin typeface="+mn-lt"/>
                <a:ea typeface="+mn-ea"/>
                <a:cs typeface="+mn-cs"/>
              </a:rPr>
              <a:t>such</a:t>
            </a:r>
            <a:r>
              <a:rPr lang="en-GB" sz="1200" kern="1200" dirty="0" smtClean="0">
                <a:solidFill>
                  <a:schemeClr val="tx1"/>
                </a:solidFill>
                <a:effectLst/>
                <a:latin typeface="+mn-lt"/>
                <a:ea typeface="+mn-ea"/>
                <a:cs typeface="+mn-cs"/>
              </a:rPr>
              <a:t> as those listed.  If we use autism specific strategies which incorporate these strengths we can support children with ASD more effectively.</a:t>
            </a:r>
          </a:p>
          <a:p>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6</a:t>
            </a:fld>
            <a:endParaRPr lang="en-GB"/>
          </a:p>
        </p:txBody>
      </p:sp>
    </p:spTree>
    <p:extLst>
      <p:ext uri="{BB962C8B-B14F-4D97-AF65-F5344CB8AC3E}">
        <p14:creationId xmlns:p14="http://schemas.microsoft.com/office/powerpoint/2010/main" val="392346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child with social communication difficulty may struggle with expressive and receptive</a:t>
            </a:r>
            <a:r>
              <a:rPr lang="en-GB" baseline="0" dirty="0" smtClean="0"/>
              <a:t> language.  They may have difficulty understanding what is said to them and making their needs and wants clear to others. They may have difficulty establishing relationships and meeting new people, this includes other children and adults in their new setting.  They may struggle to read social cues and therefore have difficulty understanding what is happening or why.</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7</a:t>
            </a:fld>
            <a:endParaRPr lang="en-GB"/>
          </a:p>
        </p:txBody>
      </p:sp>
    </p:spTree>
    <p:extLst>
      <p:ext uri="{BB962C8B-B14F-4D97-AF65-F5344CB8AC3E}">
        <p14:creationId xmlns:p14="http://schemas.microsoft.com/office/powerpoint/2010/main" val="231442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Your child may have difficulty with sharing, turn taking and waiting, being part of a group.  They may have difficulty understanding</a:t>
            </a:r>
            <a:r>
              <a:rPr lang="en-GB" baseline="0" dirty="0" smtClean="0"/>
              <a:t> the thoughts and feelings of others and struggle to form and maintain friendships. Learning these skills, helps us to build relationships with others.</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8</a:t>
            </a:fld>
            <a:endParaRPr lang="en-GB"/>
          </a:p>
        </p:txBody>
      </p:sp>
    </p:spTree>
    <p:extLst>
      <p:ext uri="{BB962C8B-B14F-4D97-AF65-F5344CB8AC3E}">
        <p14:creationId xmlns:p14="http://schemas.microsoft.com/office/powerpoint/2010/main" val="18911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 third area of the triad of impairments – imagination and flexibility of thought.  Your child may have difficulty with generalising knowledge and skills.,</a:t>
            </a:r>
            <a:r>
              <a:rPr lang="en-GB" baseline="0" dirty="0" smtClean="0"/>
              <a:t> t</a:t>
            </a:r>
            <a:r>
              <a:rPr lang="en-GB" dirty="0" smtClean="0"/>
              <a:t>hat difficulty with transferring knowledge and skills from one place to another.  Sometimes they can do things in</a:t>
            </a:r>
            <a:r>
              <a:rPr lang="en-GB" baseline="0" dirty="0" smtClean="0"/>
              <a:t> school they can’t do at home and vice versa.  They may have difficulty with change; something not happening that was meant to happen</a:t>
            </a:r>
            <a:endParaRPr lang="en-GB" dirty="0"/>
          </a:p>
        </p:txBody>
      </p:sp>
      <p:sp>
        <p:nvSpPr>
          <p:cNvPr id="4" name="Slide Number Placeholder 3"/>
          <p:cNvSpPr>
            <a:spLocks noGrp="1"/>
          </p:cNvSpPr>
          <p:nvPr>
            <p:ph type="sldNum" sz="quarter" idx="10"/>
          </p:nvPr>
        </p:nvSpPr>
        <p:spPr/>
        <p:txBody>
          <a:bodyPr/>
          <a:lstStyle/>
          <a:p>
            <a:fld id="{9D17A6AB-1D8C-46E3-9639-5E3482641601}" type="slidenum">
              <a:rPr lang="en-GB" smtClean="0"/>
              <a:t>9</a:t>
            </a:fld>
            <a:endParaRPr lang="en-GB"/>
          </a:p>
        </p:txBody>
      </p:sp>
    </p:spTree>
    <p:extLst>
      <p:ext uri="{BB962C8B-B14F-4D97-AF65-F5344CB8AC3E}">
        <p14:creationId xmlns:p14="http://schemas.microsoft.com/office/powerpoint/2010/main" val="1199251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ight Triangle 9"/>
          <p:cNvSpPr/>
          <p:nvPr/>
        </p:nvSpPr>
        <p:spPr>
          <a:xfrm>
            <a:off x="3452889" y="5067092"/>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hasCustomPrompt="1"/>
          </p:nvPr>
        </p:nvSpPr>
        <p:spPr>
          <a:xfrm>
            <a:off x="681641" y="2247401"/>
            <a:ext cx="7772400" cy="1953050"/>
          </a:xfrm>
        </p:spPr>
        <p:txBody>
          <a:bodyPr vert="horz" anchor="ctr" anchorCtr="0">
            <a:normAutofit/>
            <a:scene3d>
              <a:camera prst="orthographicFront"/>
              <a:lightRig rig="soft" dir="t"/>
            </a:scene3d>
            <a:sp3d prstMaterial="softEdge">
              <a:bevelT w="25400" h="25400"/>
            </a:sp3d>
          </a:bodyPr>
          <a:lstStyle>
            <a:lvl1pPr algn="ctr">
              <a:defRPr sz="4800" b="1">
                <a:solidFill>
                  <a:schemeClr val="tx1"/>
                </a:solidFill>
                <a:effectLst/>
              </a:defRPr>
            </a:lvl1pPr>
            <a:extLst/>
          </a:lstStyle>
          <a:p>
            <a:r>
              <a:rPr kumimoji="0" lang="en-US" dirty="0" smtClean="0"/>
              <a:t>{enter presentation title}</a:t>
            </a:r>
            <a:endParaRPr kumimoji="0" lang="en-US" dirty="0"/>
          </a:p>
        </p:txBody>
      </p:sp>
      <p:sp>
        <p:nvSpPr>
          <p:cNvPr id="17" name="Subtitle 16"/>
          <p:cNvSpPr>
            <a:spLocks noGrp="1"/>
          </p:cNvSpPr>
          <p:nvPr>
            <p:ph type="subTitle" idx="1" hasCustomPrompt="1"/>
          </p:nvPr>
        </p:nvSpPr>
        <p:spPr>
          <a:xfrm>
            <a:off x="681641" y="4229696"/>
            <a:ext cx="7772400" cy="403665"/>
          </a:xfrm>
        </p:spPr>
        <p:txBody>
          <a:bodyPr lIns="45720" rIns="45720"/>
          <a:lstStyle>
            <a:lvl1pPr marL="0" marR="64008"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{enter sub-title}</a:t>
            </a:r>
          </a:p>
        </p:txBody>
      </p:sp>
      <p:sp>
        <p:nvSpPr>
          <p:cNvPr id="3" name="Rectangle 2"/>
          <p:cNvSpPr/>
          <p:nvPr userDrawn="1"/>
        </p:nvSpPr>
        <p:spPr>
          <a:xfrm>
            <a:off x="250825" y="6309360"/>
            <a:ext cx="2842445" cy="369332"/>
          </a:xfrm>
          <a:prstGeom prst="rect">
            <a:avLst/>
          </a:prstGeom>
        </p:spPr>
        <p:txBody>
          <a:bodyPr wrap="none">
            <a:spAutoFit/>
          </a:bodyPr>
          <a:lstStyle/>
          <a:p>
            <a:r>
              <a:rPr lang="en-GB" sz="1800" kern="1200" dirty="0" smtClean="0">
                <a:solidFill>
                  <a:schemeClr val="bg1"/>
                </a:solidFill>
                <a:effectLst/>
                <a:latin typeface="+mn-lt"/>
                <a:ea typeface="+mn-ea"/>
                <a:cs typeface="+mn-cs"/>
              </a:rPr>
              <a:t>http://www.eani.org.uk</a:t>
            </a:r>
            <a:endParaRPr lang="en-GB" sz="1800" kern="1200" dirty="0">
              <a:solidFill>
                <a:schemeClr val="bg1"/>
              </a:solidFill>
              <a:effectLst/>
              <a:latin typeface="+mn-lt"/>
              <a:ea typeface="+mn-ea"/>
              <a:cs typeface="+mn-cs"/>
            </a:endParaRPr>
          </a:p>
        </p:txBody>
      </p:sp>
      <p:sp>
        <p:nvSpPr>
          <p:cNvPr id="7" name="Text Placeholder 6"/>
          <p:cNvSpPr>
            <a:spLocks noGrp="1"/>
          </p:cNvSpPr>
          <p:nvPr>
            <p:ph type="body" sz="quarter" idx="11" hasCustomPrompt="1"/>
          </p:nvPr>
        </p:nvSpPr>
        <p:spPr>
          <a:xfrm>
            <a:off x="683568" y="4669030"/>
            <a:ext cx="7772400" cy="403200"/>
          </a:xfrm>
        </p:spPr>
        <p:txBody>
          <a:bodyPr>
            <a:normAutofit/>
          </a:bodyPr>
          <a:lstStyle>
            <a:lvl1pPr marL="109728" indent="0" algn="ctr">
              <a:buNone/>
              <a:defRPr sz="1800">
                <a:solidFill>
                  <a:schemeClr val="tx1"/>
                </a:solidFill>
              </a:defRPr>
            </a:lvl1pPr>
          </a:lstStyle>
          <a:p>
            <a:pPr lvl="0"/>
            <a:r>
              <a:rPr lang="en-GB" dirty="0" smtClean="0"/>
              <a:t>{enter author}</a:t>
            </a:r>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9" y="116632"/>
            <a:ext cx="3914617" cy="10801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075295"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extLst/>
          </a:lstStyle>
          <a:p>
            <a:pPr lvl="0" eaLnBrk="1" latinLnBrk="0" hangingPunct="1"/>
            <a:endParaRPr kumimoji="0" lang="en-US" dirty="0"/>
          </a:p>
        </p:txBody>
      </p:sp>
      <p:sp>
        <p:nvSpPr>
          <p:cNvPr id="7" name="Title 6"/>
          <p:cNvSpPr>
            <a:spLocks noGrp="1"/>
          </p:cNvSpPr>
          <p:nvPr>
            <p:ph type="title"/>
          </p:nvPr>
        </p:nvSpPr>
        <p:spPr/>
        <p:txBody>
          <a:bodyPr rtlCol="0"/>
          <a:lstStyle>
            <a:lvl1pPr>
              <a:defRPr>
                <a:solidFill>
                  <a:schemeClr val="tx1"/>
                </a:solidFill>
                <a:effectLst/>
              </a:defRPr>
            </a:lvl1pPr>
            <a:extLst/>
          </a:lstStyle>
          <a:p>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27032" y="6407944"/>
            <a:ext cx="1920240" cy="365760"/>
          </a:xfrm>
          <a:prstGeom prst="rect">
            <a:avLst/>
          </a:prstGeom>
        </p:spPr>
        <p:txBody>
          <a:bodyPr/>
          <a:lstStyle/>
          <a:p>
            <a:fld id="{B711DEAB-D3E8-434A-86B1-FAC3DFE75F42}" type="datetimeFigureOut">
              <a:rPr lang="en-GB" smtClean="0"/>
              <a:pPr/>
              <a:t>24/07/2020</a:t>
            </a:fld>
            <a:endParaRPr lang="en-GB" dirty="0"/>
          </a:p>
        </p:txBody>
      </p:sp>
      <p:sp>
        <p:nvSpPr>
          <p:cNvPr id="3" name="Footer Placeholder 2"/>
          <p:cNvSpPr>
            <a:spLocks noGrp="1"/>
          </p:cNvSpPr>
          <p:nvPr>
            <p:ph type="ftr" sz="quarter" idx="11"/>
          </p:nvPr>
        </p:nvSpPr>
        <p:spPr>
          <a:xfrm>
            <a:off x="4380072" y="6407944"/>
            <a:ext cx="2350681"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47272" y="6407944"/>
            <a:ext cx="365760" cy="365125"/>
          </a:xfrm>
          <a:prstGeom prst="rect">
            <a:avLst/>
          </a:prstGeom>
        </p:spPr>
        <p:txBody>
          <a:bodyPr/>
          <a:lstStyle/>
          <a:p>
            <a:fld id="{D2B3A71D-80F0-4B39-A4EF-604F6EE28FF2}" type="slidenum">
              <a:rPr lang="en-GB" smtClean="0"/>
              <a:pPr/>
              <a:t>‹#›</a:t>
            </a:fld>
            <a:endParaRPr lang="en-GB" dirty="0"/>
          </a:p>
        </p:txBody>
      </p:sp>
    </p:spTree>
    <p:extLst>
      <p:ext uri="{BB962C8B-B14F-4D97-AF65-F5344CB8AC3E}">
        <p14:creationId xmlns:p14="http://schemas.microsoft.com/office/powerpoint/2010/main" val="378754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933" y="6198136"/>
            <a:ext cx="1728803" cy="471224"/>
          </a:xfrm>
          <a:prstGeom prst="rect">
            <a:avLst/>
          </a:prstGeom>
        </p:spPr>
      </p:pic>
      <p:sp>
        <p:nvSpPr>
          <p:cNvPr id="9" name="Title Placeholder 8"/>
          <p:cNvSpPr>
            <a:spLocks noGrp="1"/>
          </p:cNvSpPr>
          <p:nvPr>
            <p:ph type="title"/>
          </p:nvPr>
        </p:nvSpPr>
        <p:spPr>
          <a:xfrm>
            <a:off x="457200" y="274638"/>
            <a:ext cx="8075296" cy="1143000"/>
          </a:xfrm>
          <a:prstGeom prst="rect">
            <a:avLst/>
          </a:prstGeom>
        </p:spPr>
        <p:txBody>
          <a:bodyPr vert="horz" anchor="ctr">
            <a:normAutofit/>
            <a:scene3d>
              <a:camera prst="orthographicFront"/>
              <a:lightRig rig="soft" dir="t"/>
            </a:scene3d>
            <a:sp3d prstMaterial="softEdge">
              <a:bevelT w="25400" h="25400"/>
            </a:sp3d>
          </a:bodyPr>
          <a:lstStyle/>
          <a:p>
            <a:endParaRPr kumimoji="0" lang="en-US" dirty="0"/>
          </a:p>
        </p:txBody>
      </p:sp>
      <p:sp>
        <p:nvSpPr>
          <p:cNvPr id="30" name="Text Placeholder 29"/>
          <p:cNvSpPr>
            <a:spLocks noGrp="1"/>
          </p:cNvSpPr>
          <p:nvPr>
            <p:ph type="body" idx="1"/>
          </p:nvPr>
        </p:nvSpPr>
        <p:spPr>
          <a:xfrm>
            <a:off x="457200" y="1481328"/>
            <a:ext cx="8075295" cy="4525963"/>
          </a:xfrm>
          <a:prstGeom prst="rect">
            <a:avLst/>
          </a:prstGeom>
        </p:spPr>
        <p:txBody>
          <a:bodyPr vert="horz">
            <a:normAutofit/>
          </a:bodyPr>
          <a:lstStyle/>
          <a:p>
            <a:pPr lvl="0"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4" r:id="rId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1" latinLnBrk="0" hangingPunct="1">
        <a:spcBef>
          <a:spcPct val="0"/>
        </a:spcBef>
        <a:buNone/>
        <a:defRPr kumimoji="0" sz="4100" b="1" kern="1200">
          <a:solidFill>
            <a:schemeClr val="tx1"/>
          </a:solidFill>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tm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tmp"/><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24.tmp"/><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png"/><Relationship Id="rId5" Type="http://schemas.openxmlformats.org/officeDocument/2006/relationships/image" Target="../media/image25.tmp"/><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29.tmp"/><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slideLayout" Target="../slideLayouts/slideLayout2.xml"/><Relationship Id="rId7" Type="http://schemas.openxmlformats.org/officeDocument/2006/relationships/image" Target="../media/image35.tmp"/><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4.tmp"/><Relationship Id="rId5" Type="http://schemas.openxmlformats.org/officeDocument/2006/relationships/image" Target="../media/image33.tmp"/><Relationship Id="rId4" Type="http://schemas.openxmlformats.org/officeDocument/2006/relationships/notesSlide" Target="../notesSlides/notesSlide35.xml"/><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22.wmf"/><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83568" y="2276872"/>
            <a:ext cx="7772400" cy="1953050"/>
          </a:xfrm>
        </p:spPr>
        <p:txBody>
          <a:bodyPr>
            <a:normAutofit fontScale="90000"/>
          </a:bodyPr>
          <a:lstStyle/>
          <a:p>
            <a:r>
              <a:rPr lang="en-GB" dirty="0">
                <a:latin typeface="Calibri" panose="020F0502020204030204" pitchFamily="34" charset="0"/>
              </a:rPr>
              <a:t>Transition for </a:t>
            </a:r>
            <a:r>
              <a:rPr lang="en-GB" dirty="0" smtClean="0">
                <a:latin typeface="Calibri" panose="020F0502020204030204" pitchFamily="34" charset="0"/>
              </a:rPr>
              <a:t>Parents:</a:t>
            </a:r>
            <a:r>
              <a:rPr lang="en-GB" dirty="0">
                <a:latin typeface="Calibri" panose="020F0502020204030204" pitchFamily="34" charset="0"/>
              </a:rPr>
              <a:t/>
            </a:r>
            <a:br>
              <a:rPr lang="en-GB" dirty="0">
                <a:latin typeface="Calibri" panose="020F0502020204030204" pitchFamily="34" charset="0"/>
              </a:rPr>
            </a:br>
            <a:r>
              <a:rPr lang="en-GB" dirty="0">
                <a:latin typeface="Calibri" panose="020F0502020204030204" pitchFamily="34" charset="0"/>
              </a:rPr>
              <a:t> Supporting the Child with ASD in the Early Years</a:t>
            </a:r>
          </a:p>
        </p:txBody>
      </p:sp>
      <p:sp>
        <p:nvSpPr>
          <p:cNvPr id="11" name="Subtitle 10"/>
          <p:cNvSpPr>
            <a:spLocks noGrp="1"/>
          </p:cNvSpPr>
          <p:nvPr>
            <p:ph type="subTitle" idx="1"/>
          </p:nvPr>
        </p:nvSpPr>
        <p:spPr>
          <a:xfrm>
            <a:off x="683568" y="4437112"/>
            <a:ext cx="7772400" cy="403665"/>
          </a:xfrm>
        </p:spPr>
        <p:txBody>
          <a:bodyPr>
            <a:normAutofit fontScale="85000" lnSpcReduction="20000"/>
          </a:bodyPr>
          <a:lstStyle/>
          <a:p>
            <a:r>
              <a:rPr lang="en-GB" dirty="0" smtClean="0">
                <a:latin typeface="Calibri" panose="020F0502020204030204" pitchFamily="34" charset="0"/>
              </a:rPr>
              <a:t>Autism Advisory and Intervention Service</a:t>
            </a:r>
            <a:endParaRPr lang="en-GB" dirty="0">
              <a:latin typeface="Calibri" panose="020F0502020204030204" pitchFamily="34" charset="0"/>
            </a:endParaRPr>
          </a:p>
        </p:txBody>
      </p:sp>
      <p:sp>
        <p:nvSpPr>
          <p:cNvPr id="13" name="Text Placeholder 12"/>
          <p:cNvSpPr>
            <a:spLocks noGrp="1"/>
          </p:cNvSpPr>
          <p:nvPr>
            <p:ph type="body" sz="quarter" idx="11"/>
          </p:nvPr>
        </p:nvSpPr>
        <p:spPr>
          <a:xfrm>
            <a:off x="683568" y="4653136"/>
            <a:ext cx="7772400" cy="403200"/>
          </a:xfrm>
        </p:spPr>
        <p:txBody>
          <a:bodyPr/>
          <a:lstStyle/>
          <a:p>
            <a:endParaRPr lang="en-GB" dirty="0" smtClean="0">
              <a:latin typeface="Calibri" panose="020F0502020204030204" pitchFamily="34" charset="0"/>
            </a:endParaRPr>
          </a:p>
          <a:p>
            <a:endParaRPr lang="en-GB" dirty="0">
              <a:latin typeface="Calibri" panose="020F0502020204030204"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616355723"/>
      </p:ext>
    </p:extLst>
  </p:cSld>
  <p:clrMapOvr>
    <a:masterClrMapping/>
  </p:clrMapOvr>
  <mc:AlternateContent xmlns:mc="http://schemas.openxmlformats.org/markup-compatibility/2006" xmlns:p14="http://schemas.microsoft.com/office/powerpoint/2010/main">
    <mc:Choice Requires="p14">
      <p:transition p14:dur="0" advTm="64615"/>
    </mc:Choice>
    <mc:Fallback xmlns="">
      <p:transition advTm="6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39552" y="377074"/>
            <a:ext cx="7416824" cy="1172799"/>
          </a:xfrm>
        </p:spPr>
        <p:txBody>
          <a:bodyPr>
            <a:noAutofit/>
          </a:bodyPr>
          <a:lstStyle/>
          <a:p>
            <a:pPr eaLnBrk="1" hangingPunct="1"/>
            <a:r>
              <a:rPr lang="en-GB" altLang="en-US" dirty="0" smtClean="0">
                <a:ea typeface="ＭＳ Ｐゴシック" pitchFamily="34" charset="-128"/>
              </a:rPr>
              <a:t>The Fourth Factor: Sensory Sensitivities</a:t>
            </a:r>
            <a:endParaRPr lang="en-US" altLang="en-US" dirty="0" smtClean="0">
              <a:ea typeface="ＭＳ Ｐゴシック" pitchFamily="34" charset="-128"/>
            </a:endParaRPr>
          </a:p>
        </p:txBody>
      </p:sp>
      <p:sp>
        <p:nvSpPr>
          <p:cNvPr id="56323" name="AutoShape 4"/>
          <p:cNvSpPr>
            <a:spLocks noChangeArrowheads="1"/>
          </p:cNvSpPr>
          <p:nvPr/>
        </p:nvSpPr>
        <p:spPr bwMode="auto">
          <a:xfrm>
            <a:off x="3275410" y="2669381"/>
            <a:ext cx="2251472" cy="1620441"/>
          </a:xfrm>
          <a:prstGeom prst="triangle">
            <a:avLst>
              <a:gd name="adj" fmla="val 50000"/>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endParaRPr lang="en-GB" altLang="en-US" sz="1350">
              <a:solidFill>
                <a:prstClr val="black"/>
              </a:solidFill>
              <a:latin typeface="Comic Sans MS" pitchFamily="66" charset="0"/>
            </a:endParaRPr>
          </a:p>
        </p:txBody>
      </p:sp>
      <p:sp>
        <p:nvSpPr>
          <p:cNvPr id="56324" name="Text Box 5"/>
          <p:cNvSpPr txBox="1">
            <a:spLocks noChangeArrowheads="1"/>
          </p:cNvSpPr>
          <p:nvPr/>
        </p:nvSpPr>
        <p:spPr bwMode="auto">
          <a:xfrm>
            <a:off x="3590925" y="3384948"/>
            <a:ext cx="162044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GB" altLang="en-US" sz="2025">
                <a:solidFill>
                  <a:prstClr val="black"/>
                </a:solidFill>
              </a:rPr>
              <a:t>Triad Of Impairments</a:t>
            </a:r>
            <a:endParaRPr lang="en-US" altLang="en-US" sz="2025">
              <a:solidFill>
                <a:prstClr val="black"/>
              </a:solidFill>
            </a:endParaRPr>
          </a:p>
        </p:txBody>
      </p:sp>
      <p:sp>
        <p:nvSpPr>
          <p:cNvPr id="56325" name="Text Box 6"/>
          <p:cNvSpPr txBox="1">
            <a:spLocks noChangeArrowheads="1"/>
          </p:cNvSpPr>
          <p:nvPr/>
        </p:nvSpPr>
        <p:spPr bwMode="auto">
          <a:xfrm>
            <a:off x="3779912" y="1539030"/>
            <a:ext cx="19431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50000"/>
              </a:spcBef>
              <a:buFontTx/>
              <a:buNone/>
            </a:pPr>
            <a:r>
              <a:rPr lang="en-GB" altLang="en-US" sz="2025" dirty="0">
                <a:solidFill>
                  <a:prstClr val="black"/>
                </a:solidFill>
              </a:rPr>
              <a:t>Social Interaction</a:t>
            </a:r>
            <a:endParaRPr lang="en-US" altLang="en-US" sz="2025" dirty="0">
              <a:solidFill>
                <a:prstClr val="black"/>
              </a:solidFill>
            </a:endParaRPr>
          </a:p>
        </p:txBody>
      </p:sp>
      <p:sp>
        <p:nvSpPr>
          <p:cNvPr id="56326" name="Text Box 7"/>
          <p:cNvSpPr txBox="1">
            <a:spLocks noChangeArrowheads="1"/>
          </p:cNvSpPr>
          <p:nvPr/>
        </p:nvSpPr>
        <p:spPr bwMode="auto">
          <a:xfrm>
            <a:off x="5922170" y="4126707"/>
            <a:ext cx="2402681"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50000"/>
              </a:spcBef>
              <a:buFontTx/>
              <a:buNone/>
            </a:pPr>
            <a:r>
              <a:rPr lang="en-GB" altLang="en-US" sz="2025">
                <a:solidFill>
                  <a:prstClr val="black"/>
                </a:solidFill>
              </a:rPr>
              <a:t>Social imagination and Flexibility of Thought</a:t>
            </a:r>
            <a:endParaRPr lang="en-US" altLang="en-US" sz="2025">
              <a:solidFill>
                <a:prstClr val="black"/>
              </a:solidFill>
            </a:endParaRPr>
          </a:p>
        </p:txBody>
      </p:sp>
      <p:sp>
        <p:nvSpPr>
          <p:cNvPr id="56327" name="Text Box 8"/>
          <p:cNvSpPr txBox="1">
            <a:spLocks noChangeArrowheads="1"/>
          </p:cNvSpPr>
          <p:nvPr/>
        </p:nvSpPr>
        <p:spPr bwMode="auto">
          <a:xfrm>
            <a:off x="1204913" y="4094561"/>
            <a:ext cx="193476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50000"/>
              </a:spcBef>
              <a:buFontTx/>
              <a:buNone/>
            </a:pPr>
            <a:r>
              <a:rPr lang="en-GB" altLang="en-US" sz="2025" dirty="0">
                <a:solidFill>
                  <a:prstClr val="black"/>
                </a:solidFill>
              </a:rPr>
              <a:t>         Social Communication</a:t>
            </a:r>
            <a:endParaRPr lang="en-US" altLang="en-US" sz="2025" dirty="0">
              <a:solidFill>
                <a:prstClr val="black"/>
              </a:solidFill>
            </a:endParaRPr>
          </a:p>
        </p:txBody>
      </p:sp>
      <p:sp>
        <p:nvSpPr>
          <p:cNvPr id="56328" name="Text Box 11"/>
          <p:cNvSpPr txBox="1">
            <a:spLocks noChangeArrowheads="1"/>
          </p:cNvSpPr>
          <p:nvPr/>
        </p:nvSpPr>
        <p:spPr bwMode="auto">
          <a:xfrm>
            <a:off x="5542571" y="1984773"/>
            <a:ext cx="2214563"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50000"/>
              </a:spcBef>
              <a:buFontTx/>
              <a:buNone/>
            </a:pPr>
            <a:r>
              <a:rPr lang="en-GB" altLang="en-US" sz="2025" b="1" dirty="0">
                <a:solidFill>
                  <a:srgbClr val="FF0000"/>
                </a:solidFill>
              </a:rPr>
              <a:t>Sensory difficulties</a:t>
            </a:r>
            <a:endParaRPr lang="en-US" altLang="en-US" sz="2025" b="1" dirty="0">
              <a:solidFill>
                <a:srgbClr val="FF0000"/>
              </a:solidFill>
            </a:endParaRPr>
          </a:p>
        </p:txBody>
      </p:sp>
      <p:sp>
        <p:nvSpPr>
          <p:cNvPr id="56329" name="Oval 12"/>
          <p:cNvSpPr>
            <a:spLocks noChangeArrowheads="1"/>
          </p:cNvSpPr>
          <p:nvPr/>
        </p:nvSpPr>
        <p:spPr bwMode="auto">
          <a:xfrm>
            <a:off x="2794397" y="2293144"/>
            <a:ext cx="3132534" cy="3077766"/>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buFontTx/>
              <a:buNone/>
            </a:pPr>
            <a:endParaRPr lang="en-GB" altLang="en-US" sz="1350">
              <a:solidFill>
                <a:prstClr val="black"/>
              </a:solidFill>
              <a:latin typeface="Comic Sans MS" pitchFamily="66" charset="0"/>
            </a:endParaRPr>
          </a:p>
        </p:txBody>
      </p:sp>
      <p:cxnSp>
        <p:nvCxnSpPr>
          <p:cNvPr id="3" name="Straight Arrow Connector 2"/>
          <p:cNvCxnSpPr/>
          <p:nvPr/>
        </p:nvCxnSpPr>
        <p:spPr>
          <a:xfrm flipH="1">
            <a:off x="5581890" y="2331721"/>
            <a:ext cx="592931" cy="5429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271390269"/>
      </p:ext>
    </p:extLst>
  </p:cSld>
  <p:clrMapOvr>
    <a:masterClrMapping/>
  </p:clrMapOvr>
  <mc:AlternateContent xmlns:mc="http://schemas.openxmlformats.org/markup-compatibility/2006" xmlns:p14="http://schemas.microsoft.com/office/powerpoint/2010/main">
    <mc:Choice Requires="p14">
      <p:transition p14:dur="0" advTm="33780"/>
    </mc:Choice>
    <mc:Fallback xmlns="">
      <p:transition advTm="33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1690" y="1052736"/>
            <a:ext cx="8075295" cy="5256584"/>
          </a:xfrm>
        </p:spPr>
        <p:txBody>
          <a:bodyPr>
            <a:normAutofit fontScale="47500" lnSpcReduction="20000"/>
          </a:bodyPr>
          <a:lstStyle/>
          <a:p>
            <a:r>
              <a:rPr lang="en-GB" sz="4100" dirty="0" smtClean="0"/>
              <a:t>Sight</a:t>
            </a:r>
          </a:p>
          <a:p>
            <a:pPr lvl="1"/>
            <a:r>
              <a:rPr lang="en-GB" sz="4100" dirty="0" smtClean="0"/>
              <a:t>Distracted by displays and lights</a:t>
            </a:r>
          </a:p>
          <a:p>
            <a:pPr lvl="1"/>
            <a:r>
              <a:rPr lang="en-GB" sz="4100" dirty="0" smtClean="0"/>
              <a:t>Seeking out toys or objects that move or flicker</a:t>
            </a:r>
          </a:p>
          <a:p>
            <a:r>
              <a:rPr lang="en-GB" sz="4100" dirty="0" smtClean="0"/>
              <a:t>Smell</a:t>
            </a:r>
          </a:p>
          <a:p>
            <a:pPr lvl="1"/>
            <a:r>
              <a:rPr lang="en-GB" sz="4100" dirty="0" smtClean="0"/>
              <a:t>seeking out smells from clothes or hair of others</a:t>
            </a:r>
          </a:p>
          <a:p>
            <a:pPr lvl="1"/>
            <a:r>
              <a:rPr lang="en-GB" sz="4100" dirty="0" smtClean="0"/>
              <a:t>Overwhelmed by strong smells e.g. coffee, crisps, perfume/deodorant</a:t>
            </a:r>
          </a:p>
          <a:p>
            <a:r>
              <a:rPr lang="en-GB" sz="4100" dirty="0" smtClean="0"/>
              <a:t>Sound</a:t>
            </a:r>
          </a:p>
          <a:p>
            <a:pPr lvl="1"/>
            <a:r>
              <a:rPr lang="en-GB" sz="4100" dirty="0" smtClean="0"/>
              <a:t>Dislike loud noises such as hand drier or school bell</a:t>
            </a:r>
          </a:p>
          <a:p>
            <a:pPr lvl="1"/>
            <a:r>
              <a:rPr lang="en-GB" sz="4100" dirty="0" smtClean="0"/>
              <a:t>Overwhelmed by noise in playground or classroom</a:t>
            </a:r>
          </a:p>
          <a:p>
            <a:pPr lvl="1"/>
            <a:r>
              <a:rPr lang="en-GB" sz="4100" dirty="0" smtClean="0"/>
              <a:t>Seeking out sounds e.g. from certain musical instruments, hums or sings</a:t>
            </a:r>
          </a:p>
          <a:p>
            <a:r>
              <a:rPr lang="en-GB" sz="4100" dirty="0" smtClean="0"/>
              <a:t>Taste</a:t>
            </a:r>
          </a:p>
          <a:p>
            <a:pPr lvl="1"/>
            <a:r>
              <a:rPr lang="en-GB" sz="4100" dirty="0" smtClean="0"/>
              <a:t>May include mouthing or licking objects</a:t>
            </a:r>
          </a:p>
          <a:p>
            <a:pPr lvl="1"/>
            <a:r>
              <a:rPr lang="en-GB" sz="4100" dirty="0" smtClean="0"/>
              <a:t>Restricted diet</a:t>
            </a:r>
          </a:p>
          <a:p>
            <a:r>
              <a:rPr lang="en-GB" sz="4100" dirty="0" smtClean="0"/>
              <a:t>Touch</a:t>
            </a:r>
          </a:p>
          <a:p>
            <a:pPr lvl="1"/>
            <a:r>
              <a:rPr lang="en-GB" sz="4100" dirty="0"/>
              <a:t>Dislikes messy play or art and craft e.g. sand, paint or play dough</a:t>
            </a:r>
          </a:p>
          <a:p>
            <a:pPr lvl="1"/>
            <a:r>
              <a:rPr lang="en-GB" sz="4100" dirty="0" smtClean="0"/>
              <a:t>Dislike lining up or being close to others</a:t>
            </a:r>
          </a:p>
          <a:p>
            <a:pPr lvl="1"/>
            <a:r>
              <a:rPr lang="en-GB" sz="4100" dirty="0" smtClean="0"/>
              <a:t>Gets too close to others</a:t>
            </a:r>
          </a:p>
          <a:p>
            <a:pPr lvl="1"/>
            <a:r>
              <a:rPr lang="en-GB" sz="4100" dirty="0" smtClean="0"/>
              <a:t>Can appear rough during play</a:t>
            </a:r>
          </a:p>
          <a:p>
            <a:endParaRPr lang="en-GB" dirty="0" smtClean="0"/>
          </a:p>
          <a:p>
            <a:endParaRPr lang="en-GB" dirty="0" smtClean="0"/>
          </a:p>
          <a:p>
            <a:endParaRPr lang="en-GB" dirty="0"/>
          </a:p>
        </p:txBody>
      </p:sp>
      <p:sp>
        <p:nvSpPr>
          <p:cNvPr id="3" name="Title 2"/>
          <p:cNvSpPr>
            <a:spLocks noGrp="1"/>
          </p:cNvSpPr>
          <p:nvPr>
            <p:ph type="title"/>
          </p:nvPr>
        </p:nvSpPr>
        <p:spPr>
          <a:xfrm>
            <a:off x="546626" y="188640"/>
            <a:ext cx="7992944" cy="1206690"/>
          </a:xfrm>
        </p:spPr>
        <p:txBody>
          <a:bodyPr>
            <a:noAutofit/>
          </a:bodyPr>
          <a:lstStyle/>
          <a:p>
            <a:r>
              <a:rPr lang="en-GB" dirty="0" smtClean="0"/>
              <a:t>Sensory Difficulties</a:t>
            </a: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861177337"/>
      </p:ext>
    </p:extLst>
  </p:cSld>
  <p:clrMapOvr>
    <a:masterClrMapping/>
  </p:clrMapOvr>
  <mc:AlternateContent xmlns:mc="http://schemas.openxmlformats.org/markup-compatibility/2006" xmlns:p14="http://schemas.microsoft.com/office/powerpoint/2010/main">
    <mc:Choice Requires="p14">
      <p:transition p14:dur="0" advTm="129121"/>
    </mc:Choice>
    <mc:Fallback xmlns="">
      <p:transition advTm="12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GB" dirty="0"/>
              <a:t>Proprioceptive</a:t>
            </a:r>
          </a:p>
          <a:p>
            <a:pPr lvl="1"/>
            <a:r>
              <a:rPr lang="en-GB" dirty="0"/>
              <a:t>Seeks excessive pressure from way they hold objects or hugging others</a:t>
            </a:r>
          </a:p>
          <a:p>
            <a:pPr lvl="1"/>
            <a:r>
              <a:rPr lang="en-GB" dirty="0"/>
              <a:t>Bangs body parts</a:t>
            </a:r>
          </a:p>
          <a:p>
            <a:pPr lvl="1"/>
            <a:r>
              <a:rPr lang="en-GB" dirty="0"/>
              <a:t>Throws self against objects</a:t>
            </a:r>
          </a:p>
          <a:p>
            <a:r>
              <a:rPr lang="en-GB" dirty="0" smtClean="0"/>
              <a:t>Vestibular</a:t>
            </a:r>
          </a:p>
          <a:p>
            <a:pPr lvl="1"/>
            <a:r>
              <a:rPr lang="en-GB" dirty="0" smtClean="0"/>
              <a:t>Always fidgeting or on the move</a:t>
            </a:r>
          </a:p>
          <a:p>
            <a:pPr lvl="1"/>
            <a:r>
              <a:rPr lang="en-GB" dirty="0" smtClean="0"/>
              <a:t>Dislikes movement</a:t>
            </a:r>
          </a:p>
          <a:p>
            <a:pPr lvl="1"/>
            <a:r>
              <a:rPr lang="en-GB" dirty="0" smtClean="0"/>
              <a:t>Fearful of sitting on the toilet</a:t>
            </a:r>
            <a:endParaRPr lang="en-GB" dirty="0"/>
          </a:p>
          <a:p>
            <a:r>
              <a:rPr lang="en-GB" dirty="0" err="1"/>
              <a:t>Interoception</a:t>
            </a:r>
            <a:endParaRPr lang="en-GB" dirty="0"/>
          </a:p>
          <a:p>
            <a:pPr lvl="1"/>
            <a:r>
              <a:rPr lang="en-GB" dirty="0" smtClean="0"/>
              <a:t>Limited awareness of needing to use the toilet</a:t>
            </a:r>
          </a:p>
          <a:p>
            <a:pPr lvl="1"/>
            <a:r>
              <a:rPr lang="en-GB" dirty="0" smtClean="0"/>
              <a:t>Not aware of signs of hunger</a:t>
            </a:r>
          </a:p>
          <a:p>
            <a:pPr lvl="1"/>
            <a:r>
              <a:rPr lang="en-GB" dirty="0" smtClean="0"/>
              <a:t>Difficulty identifying feelings</a:t>
            </a:r>
            <a:endParaRPr lang="en-GB" dirty="0"/>
          </a:p>
        </p:txBody>
      </p:sp>
      <p:sp>
        <p:nvSpPr>
          <p:cNvPr id="3" name="Title 2"/>
          <p:cNvSpPr>
            <a:spLocks noGrp="1"/>
          </p:cNvSpPr>
          <p:nvPr>
            <p:ph type="title"/>
          </p:nvPr>
        </p:nvSpPr>
        <p:spPr/>
        <p:txBody>
          <a:bodyPr/>
          <a:lstStyle/>
          <a:p>
            <a:r>
              <a:rPr lang="en-GB" dirty="0"/>
              <a:t>Sensory Difficulties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017963399"/>
      </p:ext>
    </p:extLst>
  </p:cSld>
  <p:clrMapOvr>
    <a:masterClrMapping/>
  </p:clrMapOvr>
  <mc:AlternateContent xmlns:mc="http://schemas.openxmlformats.org/markup-compatibility/2006" xmlns:p14="http://schemas.microsoft.com/office/powerpoint/2010/main">
    <mc:Choice Requires="p14">
      <p:transition p14:dur="0" advTm="121156"/>
    </mc:Choice>
    <mc:Fallback xmlns="">
      <p:transition advTm="12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787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371654"/>
            <a:ext cx="8075295" cy="4525963"/>
          </a:xfrm>
        </p:spPr>
        <p:txBody>
          <a:bodyPr>
            <a:noAutofit/>
          </a:bodyPr>
          <a:lstStyle/>
          <a:p>
            <a:pPr algn="just"/>
            <a:r>
              <a:rPr lang="en-GB" dirty="0" smtClean="0"/>
              <a:t>Educational transition is defined as the process of change that children make </a:t>
            </a:r>
            <a:r>
              <a:rPr lang="en-GB" dirty="0" smtClean="0">
                <a:solidFill>
                  <a:srgbClr val="FF0000"/>
                </a:solidFill>
              </a:rPr>
              <a:t>from one place to another</a:t>
            </a:r>
            <a:r>
              <a:rPr lang="en-GB" dirty="0" smtClean="0"/>
              <a:t> or </a:t>
            </a:r>
            <a:r>
              <a:rPr lang="en-GB" dirty="0" smtClean="0">
                <a:solidFill>
                  <a:srgbClr val="FF0000"/>
                </a:solidFill>
              </a:rPr>
              <a:t>from one educational setting to another</a:t>
            </a:r>
            <a:r>
              <a:rPr lang="en-GB" dirty="0" smtClean="0"/>
              <a:t> over time  (Fabian, 2002)</a:t>
            </a:r>
          </a:p>
          <a:p>
            <a:pPr marL="109728" indent="0" algn="just">
              <a:buNone/>
            </a:pPr>
            <a:endParaRPr lang="en-GB" dirty="0"/>
          </a:p>
          <a:p>
            <a:pPr algn="just"/>
            <a:r>
              <a:rPr lang="en-GB" dirty="0"/>
              <a:t>Starting a new </a:t>
            </a:r>
            <a:r>
              <a:rPr lang="en-GB" dirty="0" smtClean="0"/>
              <a:t>school/class </a:t>
            </a:r>
            <a:r>
              <a:rPr lang="en-GB" dirty="0"/>
              <a:t>can be </a:t>
            </a:r>
            <a:r>
              <a:rPr lang="en-GB" dirty="0" smtClean="0"/>
              <a:t>a very difficult and </a:t>
            </a:r>
            <a:r>
              <a:rPr lang="en-GB" dirty="0"/>
              <a:t>anxious time for </a:t>
            </a:r>
            <a:r>
              <a:rPr lang="en-GB" dirty="0" smtClean="0"/>
              <a:t>both children </a:t>
            </a:r>
            <a:r>
              <a:rPr lang="en-GB" dirty="0"/>
              <a:t>and </a:t>
            </a:r>
            <a:r>
              <a:rPr lang="en-GB" dirty="0" smtClean="0"/>
              <a:t>parents.  </a:t>
            </a:r>
            <a:r>
              <a:rPr lang="en-GB" dirty="0" smtClean="0">
                <a:solidFill>
                  <a:srgbClr val="FF0000"/>
                </a:solidFill>
              </a:rPr>
              <a:t>Planning for this transition is very important</a:t>
            </a:r>
            <a:r>
              <a:rPr lang="en-GB" dirty="0" smtClean="0"/>
              <a:t>, especially for children on the Autism </a:t>
            </a:r>
            <a:r>
              <a:rPr lang="en-GB" dirty="0"/>
              <a:t>S</a:t>
            </a:r>
            <a:r>
              <a:rPr lang="en-GB" dirty="0" smtClean="0"/>
              <a:t>pectrum  </a:t>
            </a:r>
            <a:endParaRPr lang="en-GB" dirty="0"/>
          </a:p>
          <a:p>
            <a:pPr marL="109728" indent="0" algn="just">
              <a:buNone/>
            </a:pPr>
            <a:endParaRPr lang="en-GB" sz="2400" dirty="0" smtClean="0">
              <a:latin typeface="Comic Sans MS" panose="030F0702030302020204" pitchFamily="66" charset="0"/>
            </a:endParaRPr>
          </a:p>
          <a:p>
            <a:endParaRPr lang="en-GB" sz="2400" dirty="0">
              <a:latin typeface="Comic Sans MS" panose="030F0702030302020204" pitchFamily="66" charset="0"/>
            </a:endParaRPr>
          </a:p>
          <a:p>
            <a:endParaRPr lang="en-GB" sz="2400" dirty="0">
              <a:latin typeface="Comic Sans MS" panose="030F0702030302020204" pitchFamily="66" charset="0"/>
            </a:endParaRPr>
          </a:p>
        </p:txBody>
      </p:sp>
      <p:sp>
        <p:nvSpPr>
          <p:cNvPr id="3" name="Title 2"/>
          <p:cNvSpPr>
            <a:spLocks noGrp="1"/>
          </p:cNvSpPr>
          <p:nvPr>
            <p:ph type="title"/>
          </p:nvPr>
        </p:nvSpPr>
        <p:spPr>
          <a:xfrm>
            <a:off x="755576" y="188640"/>
            <a:ext cx="8075296" cy="1143000"/>
          </a:xfrm>
        </p:spPr>
        <p:txBody>
          <a:bodyPr>
            <a:normAutofit/>
          </a:bodyPr>
          <a:lstStyle/>
          <a:p>
            <a:r>
              <a:rPr lang="en-GB" dirty="0" smtClean="0"/>
              <a:t>What is </a:t>
            </a:r>
            <a:r>
              <a:rPr lang="en-GB" dirty="0"/>
              <a:t>E</a:t>
            </a:r>
            <a:r>
              <a:rPr lang="en-GB" dirty="0" smtClean="0"/>
              <a:t>ducational </a:t>
            </a:r>
            <a:r>
              <a:rPr lang="en-GB" dirty="0"/>
              <a:t>T</a:t>
            </a:r>
            <a:r>
              <a:rPr lang="en-GB" dirty="0" smtClean="0"/>
              <a:t>ransition?</a:t>
            </a:r>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5714521"/>
            <a:ext cx="1088798" cy="113804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984" y="2924944"/>
            <a:ext cx="2588890" cy="59743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611228093"/>
      </p:ext>
    </p:extLst>
  </p:cSld>
  <p:clrMapOvr>
    <a:masterClrMapping/>
  </p:clrMapOvr>
  <mc:AlternateContent xmlns:mc="http://schemas.openxmlformats.org/markup-compatibility/2006" xmlns:p14="http://schemas.microsoft.com/office/powerpoint/2010/main">
    <mc:Choice Requires="p14">
      <p:transition p14:dur="0" advTm="40964"/>
    </mc:Choice>
    <mc:Fallback xmlns="">
      <p:transition advTm="40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787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ChangeArrowheads="1"/>
          </p:cNvSpPr>
          <p:nvPr>
            <p:ph type="title"/>
          </p:nvPr>
        </p:nvSpPr>
        <p:spPr>
          <a:xfrm>
            <a:off x="755576" y="404664"/>
            <a:ext cx="7992888" cy="1296144"/>
          </a:xfrm>
        </p:spPr>
        <p:txBody>
          <a:bodyPr>
            <a:normAutofit fontScale="90000"/>
          </a:bodyPr>
          <a:lstStyle/>
          <a:p>
            <a:pPr>
              <a:defRPr/>
            </a:pPr>
            <a:r>
              <a:rPr lang="en-GB" altLang="en-US" sz="4600" dirty="0" smtClean="0"/>
              <a:t>Why have a Transition Programme? </a:t>
            </a:r>
            <a:r>
              <a:rPr lang="en-GB" sz="3000" dirty="0">
                <a:latin typeface="Calibri"/>
              </a:rPr>
              <a:t/>
            </a:r>
            <a:br>
              <a:rPr lang="en-GB" sz="3000" dirty="0">
                <a:latin typeface="Calibri"/>
              </a:rPr>
            </a:br>
            <a:endParaRPr lang="en-GB" sz="3000" dirty="0">
              <a:latin typeface="Calibri"/>
            </a:endParaRPr>
          </a:p>
        </p:txBody>
      </p:sp>
      <p:sp>
        <p:nvSpPr>
          <p:cNvPr id="123908" name="Rectangle 3"/>
          <p:cNvSpPr>
            <a:spLocks noGrp="1" noChangeArrowheads="1"/>
          </p:cNvSpPr>
          <p:nvPr>
            <p:ph type="body" idx="1"/>
          </p:nvPr>
        </p:nvSpPr>
        <p:spPr>
          <a:xfrm>
            <a:off x="719839" y="1484784"/>
            <a:ext cx="7810144" cy="4752528"/>
          </a:xfrm>
        </p:spPr>
        <p:txBody>
          <a:bodyPr/>
          <a:lstStyle/>
          <a:p>
            <a:pPr marL="82296" indent="0">
              <a:lnSpc>
                <a:spcPct val="90000"/>
              </a:lnSpc>
              <a:buNone/>
              <a:defRPr/>
            </a:pPr>
            <a:r>
              <a:rPr lang="en-GB" dirty="0" smtClean="0">
                <a:latin typeface="Calibri"/>
              </a:rPr>
              <a:t>Your child may have difficulty with…</a:t>
            </a:r>
          </a:p>
          <a:p>
            <a:pPr marL="82296" indent="0">
              <a:lnSpc>
                <a:spcPct val="90000"/>
              </a:lnSpc>
              <a:buNone/>
              <a:defRPr/>
            </a:pPr>
            <a:endParaRPr lang="en-GB" sz="1200" dirty="0" smtClean="0">
              <a:latin typeface="Calibri"/>
            </a:endParaRPr>
          </a:p>
          <a:p>
            <a:pPr>
              <a:lnSpc>
                <a:spcPct val="90000"/>
              </a:lnSpc>
              <a:defRPr/>
            </a:pPr>
            <a:r>
              <a:rPr lang="en-GB" dirty="0">
                <a:latin typeface="Calibri"/>
              </a:rPr>
              <a:t>c</a:t>
            </a:r>
            <a:r>
              <a:rPr lang="en-GB" dirty="0" smtClean="0">
                <a:latin typeface="Calibri"/>
              </a:rPr>
              <a:t>oping </a:t>
            </a:r>
            <a:r>
              <a:rPr lang="en-GB" dirty="0">
                <a:latin typeface="Calibri"/>
              </a:rPr>
              <a:t>with change</a:t>
            </a:r>
          </a:p>
          <a:p>
            <a:pPr>
              <a:lnSpc>
                <a:spcPct val="90000"/>
              </a:lnSpc>
              <a:defRPr/>
            </a:pPr>
            <a:r>
              <a:rPr lang="en-GB" dirty="0">
                <a:latin typeface="Calibri"/>
              </a:rPr>
              <a:t>g</a:t>
            </a:r>
            <a:r>
              <a:rPr lang="en-GB" dirty="0" smtClean="0">
                <a:latin typeface="Calibri"/>
              </a:rPr>
              <a:t>eneralisation </a:t>
            </a:r>
            <a:r>
              <a:rPr lang="en-GB" dirty="0">
                <a:latin typeface="Calibri"/>
              </a:rPr>
              <a:t>of skills</a:t>
            </a:r>
          </a:p>
          <a:p>
            <a:pPr>
              <a:lnSpc>
                <a:spcPct val="90000"/>
              </a:lnSpc>
              <a:defRPr/>
            </a:pPr>
            <a:r>
              <a:rPr lang="en-GB" dirty="0">
                <a:latin typeface="Calibri"/>
              </a:rPr>
              <a:t>o</a:t>
            </a:r>
            <a:r>
              <a:rPr lang="en-GB" dirty="0" smtClean="0">
                <a:latin typeface="Calibri"/>
              </a:rPr>
              <a:t>rganising </a:t>
            </a:r>
            <a:r>
              <a:rPr lang="en-GB" dirty="0">
                <a:latin typeface="Calibri"/>
              </a:rPr>
              <a:t>themselves and their belongings</a:t>
            </a:r>
          </a:p>
          <a:p>
            <a:pPr>
              <a:lnSpc>
                <a:spcPct val="90000"/>
              </a:lnSpc>
              <a:defRPr/>
            </a:pPr>
            <a:r>
              <a:rPr lang="en-GB" dirty="0">
                <a:latin typeface="Calibri"/>
              </a:rPr>
              <a:t>i</a:t>
            </a:r>
            <a:r>
              <a:rPr lang="en-GB" dirty="0" smtClean="0">
                <a:latin typeface="Calibri"/>
              </a:rPr>
              <a:t>nteracting with others and developing friendships</a:t>
            </a:r>
          </a:p>
          <a:p>
            <a:pPr>
              <a:lnSpc>
                <a:spcPct val="90000"/>
              </a:lnSpc>
              <a:defRPr/>
            </a:pPr>
            <a:r>
              <a:rPr lang="en-GB" dirty="0">
                <a:latin typeface="Calibri"/>
              </a:rPr>
              <a:t>c</a:t>
            </a:r>
            <a:r>
              <a:rPr lang="en-GB" dirty="0" smtClean="0">
                <a:latin typeface="Calibri"/>
              </a:rPr>
              <a:t>ommunicating </a:t>
            </a:r>
            <a:r>
              <a:rPr lang="en-GB" dirty="0">
                <a:latin typeface="Calibri"/>
              </a:rPr>
              <a:t>their needs and asking for </a:t>
            </a:r>
            <a:r>
              <a:rPr lang="en-GB" dirty="0" smtClean="0">
                <a:latin typeface="Calibri"/>
              </a:rPr>
              <a:t>help</a:t>
            </a:r>
          </a:p>
          <a:p>
            <a:pPr>
              <a:lnSpc>
                <a:spcPct val="90000"/>
              </a:lnSpc>
              <a:defRPr/>
            </a:pPr>
            <a:r>
              <a:rPr lang="en-GB" dirty="0">
                <a:latin typeface="Calibri"/>
              </a:rPr>
              <a:t>u</a:t>
            </a:r>
            <a:r>
              <a:rPr lang="en-GB" dirty="0" smtClean="0">
                <a:latin typeface="Calibri"/>
              </a:rPr>
              <a:t>nderstanding and an awareness of danger</a:t>
            </a:r>
            <a:endParaRPr lang="en-GB" dirty="0">
              <a:latin typeface="Calibri"/>
            </a:endParaRPr>
          </a:p>
          <a:p>
            <a:pPr eaLnBrk="1" hangingPunct="1">
              <a:lnSpc>
                <a:spcPct val="90000"/>
              </a:lnSpc>
              <a:buFontTx/>
              <a:buNone/>
              <a:defRPr/>
            </a:pPr>
            <a:endParaRPr lang="en-GB" sz="2100" dirty="0">
              <a:latin typeface="Calibri"/>
            </a:endParaRPr>
          </a:p>
          <a:p>
            <a:pPr eaLnBrk="1" hangingPunct="1">
              <a:lnSpc>
                <a:spcPct val="90000"/>
              </a:lnSpc>
              <a:defRPr/>
            </a:pPr>
            <a:endParaRPr lang="en-GB" sz="2100" dirty="0">
              <a:latin typeface="Arial" charset="0"/>
            </a:endParaRPr>
          </a:p>
          <a:p>
            <a:pPr eaLnBrk="1" hangingPunct="1">
              <a:lnSpc>
                <a:spcPct val="90000"/>
              </a:lnSpc>
              <a:defRPr/>
            </a:pPr>
            <a:endParaRPr lang="en-GB" sz="2100" dirty="0">
              <a:latin typeface="Arial"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798030710"/>
      </p:ext>
    </p:extLst>
  </p:cSld>
  <p:clrMapOvr>
    <a:masterClrMapping/>
  </p:clrMapOvr>
  <mc:AlternateContent xmlns:mc="http://schemas.openxmlformats.org/markup-compatibility/2006" xmlns:p14="http://schemas.microsoft.com/office/powerpoint/2010/main">
    <mc:Choice Requires="p14">
      <p:transition p14:dur="0" advTm="66205"/>
    </mc:Choice>
    <mc:Fallback xmlns="">
      <p:transition advTm="6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787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gn="just"/>
            <a:r>
              <a:rPr lang="en-GB" sz="2900" dirty="0" smtClean="0"/>
              <a:t>Longer day</a:t>
            </a:r>
            <a:endParaRPr lang="en-GB" sz="2900" dirty="0"/>
          </a:p>
          <a:p>
            <a:pPr algn="just"/>
            <a:r>
              <a:rPr lang="en-GB" sz="2900" dirty="0"/>
              <a:t>Structure to the </a:t>
            </a:r>
            <a:r>
              <a:rPr lang="en-GB" sz="2900" dirty="0" smtClean="0"/>
              <a:t>day</a:t>
            </a:r>
          </a:p>
          <a:p>
            <a:pPr algn="just"/>
            <a:r>
              <a:rPr lang="en-GB" sz="2900" dirty="0" smtClean="0"/>
              <a:t>Different </a:t>
            </a:r>
            <a:r>
              <a:rPr lang="en-GB" sz="2900" dirty="0"/>
              <a:t>room size and layout</a:t>
            </a:r>
          </a:p>
          <a:p>
            <a:pPr algn="just"/>
            <a:r>
              <a:rPr lang="en-GB" sz="2900" dirty="0"/>
              <a:t>Different lighting and furniture</a:t>
            </a:r>
          </a:p>
          <a:p>
            <a:pPr algn="just"/>
            <a:r>
              <a:rPr lang="en-GB" sz="2900" dirty="0"/>
              <a:t>New and unfamiliar </a:t>
            </a:r>
            <a:r>
              <a:rPr lang="en-GB" sz="2900" dirty="0" smtClean="0"/>
              <a:t>equipment</a:t>
            </a:r>
          </a:p>
          <a:p>
            <a:pPr algn="just"/>
            <a:r>
              <a:rPr lang="en-GB" sz="2900" dirty="0" smtClean="0"/>
              <a:t>Different </a:t>
            </a:r>
            <a:r>
              <a:rPr lang="en-GB" sz="2900" dirty="0"/>
              <a:t>toilets, eating area, cloakroom and outdoor play area</a:t>
            </a:r>
          </a:p>
          <a:p>
            <a:pPr algn="just"/>
            <a:r>
              <a:rPr lang="en-GB" sz="2900" dirty="0" smtClean="0"/>
              <a:t>Different </a:t>
            </a:r>
            <a:r>
              <a:rPr lang="en-GB" sz="2900" dirty="0"/>
              <a:t>sensory experiences </a:t>
            </a:r>
            <a:r>
              <a:rPr lang="en-GB" sz="2900" dirty="0" smtClean="0"/>
              <a:t>(new </a:t>
            </a:r>
            <a:r>
              <a:rPr lang="en-GB" sz="2900" dirty="0"/>
              <a:t>sounds, sights, textures</a:t>
            </a:r>
            <a:r>
              <a:rPr lang="en-GB" sz="2900" dirty="0" smtClean="0"/>
              <a:t>, new foods, smells </a:t>
            </a:r>
            <a:r>
              <a:rPr lang="en-GB" sz="2900" dirty="0"/>
              <a:t>etc.)</a:t>
            </a:r>
          </a:p>
          <a:p>
            <a:pPr algn="just"/>
            <a:r>
              <a:rPr lang="en-GB" sz="2900" dirty="0" smtClean="0"/>
              <a:t>Having </a:t>
            </a:r>
            <a:r>
              <a:rPr lang="en-GB" sz="2900" dirty="0"/>
              <a:t>to manage toileting, </a:t>
            </a:r>
            <a:r>
              <a:rPr lang="en-GB" sz="2900" dirty="0" smtClean="0"/>
              <a:t>dressing and eating independently</a:t>
            </a:r>
          </a:p>
          <a:p>
            <a:pPr algn="just"/>
            <a:r>
              <a:rPr lang="en-GB" sz="2900" dirty="0"/>
              <a:t>Choice of resources</a:t>
            </a:r>
          </a:p>
          <a:p>
            <a:pPr algn="just"/>
            <a:endParaRPr lang="en-GB" sz="2900" dirty="0"/>
          </a:p>
          <a:p>
            <a:endParaRPr lang="en-GB" dirty="0"/>
          </a:p>
        </p:txBody>
      </p:sp>
      <p:sp>
        <p:nvSpPr>
          <p:cNvPr id="3" name="Title 2"/>
          <p:cNvSpPr>
            <a:spLocks noGrp="1"/>
          </p:cNvSpPr>
          <p:nvPr>
            <p:ph type="title"/>
          </p:nvPr>
        </p:nvSpPr>
        <p:spPr>
          <a:xfrm>
            <a:off x="611560" y="274638"/>
            <a:ext cx="7920936" cy="1143000"/>
          </a:xfrm>
        </p:spPr>
        <p:txBody>
          <a:bodyPr/>
          <a:lstStyle/>
          <a:p>
            <a:r>
              <a:rPr lang="en-GB" dirty="0" smtClean="0"/>
              <a:t>Possible New Experiences</a:t>
            </a:r>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476672"/>
            <a:ext cx="1924663" cy="220486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181403240"/>
      </p:ext>
    </p:extLst>
  </p:cSld>
  <p:clrMapOvr>
    <a:masterClrMapping/>
  </p:clrMapOvr>
  <mc:AlternateContent xmlns:mc="http://schemas.openxmlformats.org/markup-compatibility/2006" xmlns:p14="http://schemas.microsoft.com/office/powerpoint/2010/main">
    <mc:Choice Requires="p14">
      <p:transition p14:dur="0" advTm="60410"/>
    </mc:Choice>
    <mc:Fallback xmlns="">
      <p:transition advTm="6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16832"/>
            <a:ext cx="8075295" cy="4525963"/>
          </a:xfrm>
        </p:spPr>
        <p:txBody>
          <a:bodyPr>
            <a:normAutofit/>
          </a:bodyPr>
          <a:lstStyle/>
          <a:p>
            <a:pPr algn="just"/>
            <a:r>
              <a:rPr lang="en-GB" dirty="0"/>
              <a:t>New set of </a:t>
            </a:r>
            <a:r>
              <a:rPr lang="en-GB" dirty="0" smtClean="0"/>
              <a:t>rules, routines and expectations </a:t>
            </a:r>
          </a:p>
          <a:p>
            <a:pPr algn="just"/>
            <a:r>
              <a:rPr lang="en-GB" dirty="0" smtClean="0"/>
              <a:t>New </a:t>
            </a:r>
            <a:r>
              <a:rPr lang="en-GB" dirty="0"/>
              <a:t>language and </a:t>
            </a:r>
            <a:r>
              <a:rPr lang="en-GB" dirty="0" smtClean="0"/>
              <a:t>vocabulary</a:t>
            </a:r>
          </a:p>
          <a:p>
            <a:pPr algn="just"/>
            <a:r>
              <a:rPr lang="en-GB" dirty="0" smtClean="0"/>
              <a:t>Building </a:t>
            </a:r>
            <a:r>
              <a:rPr lang="en-GB" dirty="0"/>
              <a:t>relationships with </a:t>
            </a:r>
            <a:r>
              <a:rPr lang="en-GB" dirty="0" smtClean="0"/>
              <a:t>staff and other children</a:t>
            </a:r>
            <a:endParaRPr lang="en-GB" dirty="0"/>
          </a:p>
          <a:p>
            <a:pPr algn="just"/>
            <a:r>
              <a:rPr lang="en-GB" dirty="0" smtClean="0"/>
              <a:t>Increased </a:t>
            </a:r>
            <a:r>
              <a:rPr lang="en-GB" dirty="0"/>
              <a:t>verbal instruction  </a:t>
            </a:r>
          </a:p>
          <a:p>
            <a:pPr algn="just"/>
            <a:r>
              <a:rPr lang="en-GB" dirty="0" smtClean="0"/>
              <a:t>New travel arrangements</a:t>
            </a:r>
          </a:p>
          <a:p>
            <a:pPr algn="just"/>
            <a:r>
              <a:rPr lang="en-GB" dirty="0" smtClean="0"/>
              <a:t>New clothing/uniform</a:t>
            </a:r>
          </a:p>
          <a:p>
            <a:pPr algn="just"/>
            <a:r>
              <a:rPr lang="en-GB" dirty="0" smtClean="0"/>
              <a:t>Managing own belongings e.g. coat, lunch box, school bag or P.E. kit</a:t>
            </a:r>
            <a:endParaRPr lang="en-GB" dirty="0"/>
          </a:p>
        </p:txBody>
      </p:sp>
      <p:sp>
        <p:nvSpPr>
          <p:cNvPr id="3" name="Title 2"/>
          <p:cNvSpPr>
            <a:spLocks noGrp="1"/>
          </p:cNvSpPr>
          <p:nvPr>
            <p:ph type="title"/>
          </p:nvPr>
        </p:nvSpPr>
        <p:spPr>
          <a:xfrm>
            <a:off x="683568" y="274637"/>
            <a:ext cx="8064896" cy="1471035"/>
          </a:xfrm>
        </p:spPr>
        <p:txBody>
          <a:bodyPr>
            <a:normAutofit/>
          </a:bodyPr>
          <a:lstStyle/>
          <a:p>
            <a:r>
              <a:rPr lang="en-GB" dirty="0"/>
              <a:t>Possible New </a:t>
            </a:r>
            <a:r>
              <a:rPr lang="en-GB" dirty="0" smtClean="0"/>
              <a:t>Experiences Continued…</a:t>
            </a: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271390053"/>
      </p:ext>
    </p:extLst>
  </p:cSld>
  <p:clrMapOvr>
    <a:masterClrMapping/>
  </p:clrMapOvr>
  <mc:AlternateContent xmlns:mc="http://schemas.openxmlformats.org/markup-compatibility/2006" xmlns:p14="http://schemas.microsoft.com/office/powerpoint/2010/main">
    <mc:Choice Requires="p14">
      <p:transition p14:dur="0" advTm="63158"/>
    </mc:Choice>
    <mc:Fallback xmlns="">
      <p:transition advTm="6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408258"/>
            <a:ext cx="8075295" cy="4525963"/>
          </a:xfrm>
        </p:spPr>
        <p:txBody>
          <a:bodyPr/>
          <a:lstStyle/>
          <a:p>
            <a:pPr marL="109728" indent="0">
              <a:buNone/>
            </a:pPr>
            <a:r>
              <a:rPr lang="en-GB" dirty="0" smtClean="0"/>
              <a:t>Will my child …..</a:t>
            </a:r>
          </a:p>
          <a:p>
            <a:r>
              <a:rPr lang="en-GB" dirty="0"/>
              <a:t>s</a:t>
            </a:r>
            <a:r>
              <a:rPr lang="en-GB" dirty="0" smtClean="0"/>
              <a:t>ettle</a:t>
            </a:r>
          </a:p>
          <a:p>
            <a:r>
              <a:rPr lang="en-GB" dirty="0"/>
              <a:t>d</a:t>
            </a:r>
            <a:r>
              <a:rPr lang="en-GB" dirty="0" smtClean="0"/>
              <a:t>isplay challenging behaviour </a:t>
            </a:r>
          </a:p>
          <a:p>
            <a:r>
              <a:rPr lang="en-GB" dirty="0"/>
              <a:t>m</a:t>
            </a:r>
            <a:r>
              <a:rPr lang="en-GB" dirty="0" smtClean="0"/>
              <a:t>ake friends</a:t>
            </a:r>
          </a:p>
          <a:p>
            <a:r>
              <a:rPr lang="en-GB" dirty="0"/>
              <a:t>e</a:t>
            </a:r>
            <a:r>
              <a:rPr lang="en-GB" dirty="0" smtClean="0"/>
              <a:t>at</a:t>
            </a:r>
          </a:p>
          <a:p>
            <a:r>
              <a:rPr lang="en-GB" dirty="0"/>
              <a:t>m</a:t>
            </a:r>
            <a:r>
              <a:rPr lang="en-GB" dirty="0" smtClean="0"/>
              <a:t>ake progress</a:t>
            </a:r>
          </a:p>
          <a:p>
            <a:r>
              <a:rPr lang="en-GB" dirty="0"/>
              <a:t>m</a:t>
            </a:r>
            <a:r>
              <a:rPr lang="en-GB" dirty="0" smtClean="0"/>
              <a:t>anage the toilet</a:t>
            </a:r>
          </a:p>
          <a:p>
            <a:r>
              <a:rPr lang="en-GB" dirty="0"/>
              <a:t>n</a:t>
            </a:r>
            <a:r>
              <a:rPr lang="en-GB" dirty="0" smtClean="0"/>
              <a:t>eed help</a:t>
            </a:r>
          </a:p>
          <a:p>
            <a:endParaRPr lang="en-GB" dirty="0"/>
          </a:p>
        </p:txBody>
      </p:sp>
      <p:sp>
        <p:nvSpPr>
          <p:cNvPr id="3" name="Title 2"/>
          <p:cNvSpPr>
            <a:spLocks noGrp="1"/>
          </p:cNvSpPr>
          <p:nvPr>
            <p:ph type="title"/>
          </p:nvPr>
        </p:nvSpPr>
        <p:spPr>
          <a:xfrm>
            <a:off x="1043608" y="274638"/>
            <a:ext cx="7488888" cy="1143000"/>
          </a:xfrm>
        </p:spPr>
        <p:txBody>
          <a:bodyPr/>
          <a:lstStyle/>
          <a:p>
            <a:r>
              <a:rPr lang="en-GB" dirty="0" smtClean="0"/>
              <a:t>Family Perspective</a:t>
            </a:r>
            <a:endParaRPr lang="en-GB" dirty="0"/>
          </a:p>
        </p:txBody>
      </p:sp>
      <p:pic>
        <p:nvPicPr>
          <p:cNvPr id="4" name="Picture 3" descr="question-mark3.png"/>
          <p:cNvPicPr>
            <a:picLocks noChangeAspect="1"/>
          </p:cNvPicPr>
          <p:nvPr/>
        </p:nvPicPr>
        <p:blipFill>
          <a:blip r:embed="rId5" cstate="print"/>
          <a:stretch>
            <a:fillRect/>
          </a:stretch>
        </p:blipFill>
        <p:spPr>
          <a:xfrm>
            <a:off x="3131840" y="4797152"/>
            <a:ext cx="648072" cy="982013"/>
          </a:xfrm>
          <a:prstGeom prst="rect">
            <a:avLst/>
          </a:prstGeom>
        </p:spPr>
      </p:pic>
      <p:pic>
        <p:nvPicPr>
          <p:cNvPr id="5" name="Picture 4" descr="See the source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2274" y="2661486"/>
            <a:ext cx="3335826" cy="2634134"/>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067426897"/>
      </p:ext>
    </p:extLst>
  </p:cSld>
  <p:clrMapOvr>
    <a:masterClrMapping/>
  </p:clrMapOvr>
  <mc:AlternateContent xmlns:mc="http://schemas.openxmlformats.org/markup-compatibility/2006" xmlns:p14="http://schemas.microsoft.com/office/powerpoint/2010/main">
    <mc:Choice Requires="p14">
      <p:transition p14:dur="0" advTm="70847"/>
    </mc:Choice>
    <mc:Fallback xmlns="">
      <p:transition advTm="70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417638"/>
            <a:ext cx="8075295" cy="4525963"/>
          </a:xfrm>
        </p:spPr>
        <p:txBody>
          <a:bodyPr>
            <a:noAutofit/>
          </a:bodyPr>
          <a:lstStyle/>
          <a:p>
            <a:pPr algn="just"/>
            <a:r>
              <a:rPr lang="en-GB" dirty="0" smtClean="0"/>
              <a:t>Although starting school may not be your child’s first transition, </a:t>
            </a:r>
            <a:r>
              <a:rPr lang="en-GB" dirty="0" smtClean="0">
                <a:solidFill>
                  <a:srgbClr val="FF0000"/>
                </a:solidFill>
              </a:rPr>
              <a:t>it is often seen as the first major one</a:t>
            </a:r>
            <a:r>
              <a:rPr lang="en-GB" dirty="0" smtClean="0"/>
              <a:t> </a:t>
            </a:r>
          </a:p>
          <a:p>
            <a:pPr algn="just"/>
            <a:r>
              <a:rPr lang="en-GB" dirty="0" smtClean="0"/>
              <a:t>Leaving your child in the care of another person can be a time of mixed emotions e.g. fear, anxiety, loss, expectation, excitement and hope</a:t>
            </a:r>
          </a:p>
          <a:p>
            <a:pPr algn="just"/>
            <a:r>
              <a:rPr lang="en-GB" dirty="0" smtClean="0"/>
              <a:t>Moving to a new year group can provide its own  unique challenges </a:t>
            </a:r>
          </a:p>
          <a:p>
            <a:pPr algn="just"/>
            <a:r>
              <a:rPr lang="en-GB" dirty="0"/>
              <a:t>T</a:t>
            </a:r>
            <a:r>
              <a:rPr lang="en-GB" dirty="0" smtClean="0"/>
              <a:t>ry </a:t>
            </a:r>
            <a:r>
              <a:rPr lang="en-GB" dirty="0"/>
              <a:t>not to let your child overhear any worries or concerns about </a:t>
            </a:r>
            <a:r>
              <a:rPr lang="en-GB" dirty="0" smtClean="0"/>
              <a:t>it</a:t>
            </a:r>
          </a:p>
          <a:p>
            <a:pPr algn="just"/>
            <a:r>
              <a:rPr lang="en-GB" dirty="0" smtClean="0"/>
              <a:t>Stay </a:t>
            </a:r>
            <a:r>
              <a:rPr lang="en-GB" dirty="0"/>
              <a:t>positive and try to re-assure your </a:t>
            </a:r>
            <a:r>
              <a:rPr lang="en-GB" dirty="0" smtClean="0"/>
              <a:t>child</a:t>
            </a:r>
            <a:endParaRPr lang="en-GB" dirty="0"/>
          </a:p>
          <a:p>
            <a:pPr algn="just"/>
            <a:endParaRPr lang="en-GB" dirty="0"/>
          </a:p>
        </p:txBody>
      </p:sp>
      <p:sp>
        <p:nvSpPr>
          <p:cNvPr id="3" name="Title 2"/>
          <p:cNvSpPr>
            <a:spLocks noGrp="1"/>
          </p:cNvSpPr>
          <p:nvPr>
            <p:ph type="title"/>
          </p:nvPr>
        </p:nvSpPr>
        <p:spPr>
          <a:xfrm>
            <a:off x="755576" y="274638"/>
            <a:ext cx="7776920" cy="1143000"/>
          </a:xfrm>
        </p:spPr>
        <p:txBody>
          <a:bodyPr>
            <a:normAutofit/>
          </a:bodyPr>
          <a:lstStyle/>
          <a:p>
            <a:r>
              <a:rPr lang="en-GB" dirty="0" smtClean="0"/>
              <a:t>Concerns</a:t>
            </a:r>
            <a:endParaRPr lang="en-GB"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117475"/>
            <a:ext cx="3133725" cy="145732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9273" y="5085184"/>
            <a:ext cx="1442063" cy="144206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963928132"/>
      </p:ext>
    </p:extLst>
  </p:cSld>
  <p:clrMapOvr>
    <a:masterClrMapping/>
  </p:clrMapOvr>
  <mc:AlternateContent xmlns:mc="http://schemas.openxmlformats.org/markup-compatibility/2006" xmlns:p14="http://schemas.microsoft.com/office/powerpoint/2010/main">
    <mc:Choice Requires="p14">
      <p:transition p14:dur="0" advTm="70119"/>
    </mc:Choice>
    <mc:Fallback xmlns="">
      <p:transition advTm="70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srcRect l="33831" t="10309" r="33334" b="8525"/>
          <a:stretch/>
        </p:blipFill>
        <p:spPr>
          <a:xfrm>
            <a:off x="1215526" y="2695035"/>
            <a:ext cx="2543301" cy="3578085"/>
          </a:xfrm>
          <a:prstGeom prst="rect">
            <a:avLst/>
          </a:prstGeom>
        </p:spPr>
      </p:pic>
      <p:sp>
        <p:nvSpPr>
          <p:cNvPr id="2" name="Content Placeholder 1"/>
          <p:cNvSpPr>
            <a:spLocks noGrp="1"/>
          </p:cNvSpPr>
          <p:nvPr>
            <p:ph idx="1"/>
          </p:nvPr>
        </p:nvSpPr>
        <p:spPr/>
        <p:txBody>
          <a:bodyPr/>
          <a:lstStyle/>
          <a:p>
            <a:pPr marL="109728" indent="0">
              <a:buNone/>
            </a:pPr>
            <a:r>
              <a:rPr lang="en-GB" dirty="0" smtClean="0"/>
              <a:t>Complete the ‘All About Me’ booklet so that staff working with your child have as much information as possible</a:t>
            </a:r>
          </a:p>
          <a:p>
            <a:pPr algn="ctr"/>
            <a:endParaRPr lang="en-GB" sz="2000" dirty="0">
              <a:solidFill>
                <a:srgbClr val="FF0000"/>
              </a:solidFill>
            </a:endParaRPr>
          </a:p>
          <a:p>
            <a:pPr marL="109728" indent="0">
              <a:buNone/>
            </a:pPr>
            <a:endParaRPr lang="en-GB" dirty="0">
              <a:latin typeface="Comic Sans MS" panose="030F0702030302020204" pitchFamily="66" charset="0"/>
            </a:endParaRPr>
          </a:p>
          <a:p>
            <a:pPr marL="109728" indent="0">
              <a:buNone/>
            </a:pPr>
            <a:endParaRPr lang="en-GB" dirty="0" smtClean="0">
              <a:latin typeface="Comic Sans MS" panose="030F0702030302020204" pitchFamily="66" charset="0"/>
            </a:endParaRPr>
          </a:p>
          <a:p>
            <a:pPr marL="109728" indent="0">
              <a:buNone/>
            </a:pPr>
            <a:endParaRPr lang="en-GB" dirty="0">
              <a:latin typeface="Comic Sans MS" panose="030F0702030302020204" pitchFamily="66" charset="0"/>
            </a:endParaRPr>
          </a:p>
          <a:p>
            <a:pPr marL="109728" indent="0">
              <a:buNone/>
            </a:pPr>
            <a:endParaRPr lang="en-GB" dirty="0" smtClean="0">
              <a:latin typeface="Comic Sans MS" panose="030F0702030302020204" pitchFamily="66" charset="0"/>
            </a:endParaRPr>
          </a:p>
          <a:p>
            <a:pPr marL="109728" indent="0">
              <a:buNone/>
            </a:pPr>
            <a:endParaRPr lang="en-GB" dirty="0">
              <a:latin typeface="Comic Sans MS" panose="030F0702030302020204" pitchFamily="66" charset="0"/>
            </a:endParaRPr>
          </a:p>
        </p:txBody>
      </p:sp>
      <p:sp>
        <p:nvSpPr>
          <p:cNvPr id="3" name="Title 2"/>
          <p:cNvSpPr>
            <a:spLocks noGrp="1"/>
          </p:cNvSpPr>
          <p:nvPr>
            <p:ph type="title"/>
          </p:nvPr>
        </p:nvSpPr>
        <p:spPr>
          <a:xfrm>
            <a:off x="457200" y="255318"/>
            <a:ext cx="8075296" cy="1143000"/>
          </a:xfrm>
        </p:spPr>
        <p:txBody>
          <a:bodyPr>
            <a:normAutofit/>
          </a:bodyPr>
          <a:lstStyle/>
          <a:p>
            <a:r>
              <a:rPr lang="en-GB" dirty="0" smtClean="0"/>
              <a:t>Preparing for Transition</a:t>
            </a:r>
            <a:endParaRPr lang="en-GB" dirty="0"/>
          </a:p>
        </p:txBody>
      </p:sp>
      <p:pic>
        <p:nvPicPr>
          <p:cNvPr id="7" name="Picture 6"/>
          <p:cNvPicPr>
            <a:picLocks noChangeAspect="1"/>
          </p:cNvPicPr>
          <p:nvPr/>
        </p:nvPicPr>
        <p:blipFill rotWithShape="1">
          <a:blip r:embed="rId6"/>
          <a:srcRect l="35071" t="17825" r="35141" b="19233"/>
          <a:stretch/>
        </p:blipFill>
        <p:spPr>
          <a:xfrm>
            <a:off x="4494847" y="2524374"/>
            <a:ext cx="3631842" cy="431442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856476307"/>
      </p:ext>
    </p:extLst>
  </p:cSld>
  <p:clrMapOvr>
    <a:masterClrMapping/>
  </p:clrMapOvr>
  <mc:AlternateContent xmlns:mc="http://schemas.openxmlformats.org/markup-compatibility/2006" xmlns:p14="http://schemas.microsoft.com/office/powerpoint/2010/main">
    <mc:Choice Requires="p14">
      <p:transition p14:dur="0" advTm="50403"/>
    </mc:Choice>
    <mc:Fallback xmlns="">
      <p:transition advTm="5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GB" dirty="0" smtClean="0"/>
              <a:t>An understanding </a:t>
            </a:r>
            <a:r>
              <a:rPr lang="en-GB" dirty="0"/>
              <a:t>of Autism Spectrum Disorder and its implications for the transition </a:t>
            </a:r>
            <a:r>
              <a:rPr lang="en-GB" dirty="0" smtClean="0"/>
              <a:t>process</a:t>
            </a:r>
            <a:endParaRPr lang="en-US" dirty="0"/>
          </a:p>
          <a:p>
            <a:pPr lvl="0"/>
            <a:r>
              <a:rPr lang="en-GB" dirty="0"/>
              <a:t>To provide a range of practical strategies and resource materials to support </a:t>
            </a:r>
            <a:r>
              <a:rPr lang="en-GB" dirty="0" smtClean="0"/>
              <a:t>your </a:t>
            </a:r>
            <a:r>
              <a:rPr lang="en-GB" dirty="0"/>
              <a:t>child through the transition </a:t>
            </a:r>
            <a:r>
              <a:rPr lang="en-GB" dirty="0" smtClean="0"/>
              <a:t>process</a:t>
            </a:r>
            <a:endParaRPr lang="en-US" dirty="0"/>
          </a:p>
          <a:p>
            <a:pPr lvl="0"/>
            <a:r>
              <a:rPr lang="en-GB" dirty="0"/>
              <a:t>To explore the need for communication between </a:t>
            </a:r>
            <a:r>
              <a:rPr lang="en-GB" dirty="0" smtClean="0"/>
              <a:t>home and your child’s new setting/class</a:t>
            </a:r>
            <a:endParaRPr lang="en-US" dirty="0"/>
          </a:p>
          <a:p>
            <a:pPr marL="109728" indent="0">
              <a:buNone/>
            </a:pPr>
            <a:endParaRPr lang="en-GB" dirty="0">
              <a:latin typeface="Calibri" panose="020F0502020204030204" pitchFamily="34" charset="0"/>
            </a:endParaRPr>
          </a:p>
        </p:txBody>
      </p:sp>
      <p:sp>
        <p:nvSpPr>
          <p:cNvPr id="3" name="Title 2"/>
          <p:cNvSpPr>
            <a:spLocks noGrp="1"/>
          </p:cNvSpPr>
          <p:nvPr>
            <p:ph type="title"/>
          </p:nvPr>
        </p:nvSpPr>
        <p:spPr>
          <a:xfrm>
            <a:off x="755576" y="274638"/>
            <a:ext cx="7776920" cy="1143000"/>
          </a:xfrm>
        </p:spPr>
        <p:txBody>
          <a:bodyPr/>
          <a:lstStyle/>
          <a:p>
            <a:r>
              <a:rPr lang="en-US" dirty="0" smtClean="0">
                <a:latin typeface="Calibri" panose="020F0502020204030204" pitchFamily="34" charset="0"/>
              </a:rPr>
              <a:t>Aims</a:t>
            </a:r>
            <a:endParaRPr lang="en-GB" dirty="0">
              <a:latin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359236"/>
            <a:ext cx="347662" cy="282864"/>
          </a:xfrm>
          <a:prstGeom prst="rect">
            <a:avLst/>
          </a:prstGeom>
        </p:spPr>
      </p:pic>
    </p:spTree>
    <p:extLst>
      <p:ext uri="{BB962C8B-B14F-4D97-AF65-F5344CB8AC3E}">
        <p14:creationId xmlns:p14="http://schemas.microsoft.com/office/powerpoint/2010/main" val="3026945735"/>
      </p:ext>
    </p:extLst>
  </p:cSld>
  <p:clrMapOvr>
    <a:masterClrMapping/>
  </p:clrMapOvr>
  <mc:AlternateContent xmlns:mc="http://schemas.openxmlformats.org/markup-compatibility/2006" xmlns:p14="http://schemas.microsoft.com/office/powerpoint/2010/main">
    <mc:Choice Requires="p14">
      <p:transition p14:dur="10" advTm="49182"/>
    </mc:Choice>
    <mc:Fallback xmlns="">
      <p:transition advTm="4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435280" cy="4525963"/>
          </a:xfrm>
        </p:spPr>
        <p:txBody>
          <a:bodyPr>
            <a:normAutofit/>
          </a:bodyPr>
          <a:lstStyle/>
          <a:p>
            <a:pPr algn="just"/>
            <a:r>
              <a:rPr lang="en-GB" dirty="0" smtClean="0"/>
              <a:t>Your child may benefit from a ‘My New School’ booklet</a:t>
            </a:r>
          </a:p>
          <a:p>
            <a:r>
              <a:rPr lang="en-GB" dirty="0"/>
              <a:t>Some schools may already have a </a:t>
            </a:r>
            <a:r>
              <a:rPr lang="en-GB" dirty="0" smtClean="0"/>
              <a:t>‘My New School’ booklet they </a:t>
            </a:r>
            <a:r>
              <a:rPr lang="en-GB" dirty="0"/>
              <a:t>use to help their new pupils prepare for starting </a:t>
            </a:r>
            <a:r>
              <a:rPr lang="en-GB" dirty="0" smtClean="0"/>
              <a:t>school, however this may need to be personalised for your child</a:t>
            </a:r>
          </a:p>
          <a:p>
            <a:r>
              <a:rPr lang="en-GB" dirty="0" smtClean="0"/>
              <a:t>This booklet will contain photographs to enable you child to become familiar with their new setting</a:t>
            </a:r>
            <a:endParaRPr lang="en-GB" dirty="0"/>
          </a:p>
          <a:p>
            <a:endParaRPr lang="en-GB" dirty="0" smtClean="0">
              <a:latin typeface="Comic Sans MS" panose="030F0702030302020204" pitchFamily="66" charset="0"/>
            </a:endParaRPr>
          </a:p>
        </p:txBody>
      </p:sp>
      <p:sp>
        <p:nvSpPr>
          <p:cNvPr id="3" name="Title 2"/>
          <p:cNvSpPr>
            <a:spLocks noGrp="1"/>
          </p:cNvSpPr>
          <p:nvPr>
            <p:ph type="title"/>
          </p:nvPr>
        </p:nvSpPr>
        <p:spPr>
          <a:xfrm>
            <a:off x="683568" y="274638"/>
            <a:ext cx="7848928" cy="1174944"/>
          </a:xfrm>
        </p:spPr>
        <p:txBody>
          <a:bodyPr/>
          <a:lstStyle/>
          <a:p>
            <a:r>
              <a:rPr lang="en-GB" dirty="0"/>
              <a:t>Transition Top Tips</a:t>
            </a:r>
          </a:p>
        </p:txBody>
      </p:sp>
      <p:pic>
        <p:nvPicPr>
          <p:cNvPr id="5" name="Picture 4"/>
          <p:cNvPicPr>
            <a:picLocks noChangeAspect="1"/>
          </p:cNvPicPr>
          <p:nvPr/>
        </p:nvPicPr>
        <p:blipFill rotWithShape="1">
          <a:blip r:embed="rId5"/>
          <a:srcRect l="31796" t="6928" r="31549" b="6833"/>
          <a:stretch/>
        </p:blipFill>
        <p:spPr>
          <a:xfrm>
            <a:off x="6228184" y="4581128"/>
            <a:ext cx="1582137" cy="2092798"/>
          </a:xfrm>
          <a:prstGeom prst="rect">
            <a:avLst/>
          </a:prstGeom>
          <a:ln w="38100">
            <a:solidFill>
              <a:schemeClr val="tx1"/>
            </a:solid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700290909"/>
      </p:ext>
    </p:extLst>
  </p:cSld>
  <p:clrMapOvr>
    <a:masterClrMapping/>
  </p:clrMapOvr>
  <mc:AlternateContent xmlns:mc="http://schemas.openxmlformats.org/markup-compatibility/2006" xmlns:p14="http://schemas.microsoft.com/office/powerpoint/2010/main">
    <mc:Choice Requires="p14">
      <p:transition p14:dur="0" advTm="43189"/>
    </mc:Choice>
    <mc:Fallback xmlns="">
      <p:transition advTm="4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303"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Grp="1" noChangeArrowheads="1"/>
          </p:cNvSpPr>
          <p:nvPr>
            <p:ph type="title"/>
          </p:nvPr>
        </p:nvSpPr>
        <p:spPr>
          <a:xfrm>
            <a:off x="457200" y="274638"/>
            <a:ext cx="8075296" cy="1143000"/>
          </a:xfrm>
        </p:spPr>
        <p:txBody>
          <a:bodyPr/>
          <a:lstStyle/>
          <a:p>
            <a:pPr eaLnBrk="1" hangingPunct="1">
              <a:defRPr/>
            </a:pPr>
            <a:r>
              <a:rPr lang="en-GB" dirty="0" smtClean="0">
                <a:latin typeface="Calibri"/>
                <a:cs typeface="+mj-cs"/>
              </a:rPr>
              <a:t>‘My New School’ Booklet     </a:t>
            </a:r>
            <a:endParaRPr lang="en-GB" dirty="0">
              <a:latin typeface="Calibri"/>
              <a:cs typeface="+mj-cs"/>
            </a:endParaRPr>
          </a:p>
        </p:txBody>
      </p:sp>
      <p:sp>
        <p:nvSpPr>
          <p:cNvPr id="129028" name="Rectangle 3"/>
          <p:cNvSpPr>
            <a:spLocks noGrp="1" noChangeArrowheads="1"/>
          </p:cNvSpPr>
          <p:nvPr>
            <p:ph type="body" idx="1"/>
          </p:nvPr>
        </p:nvSpPr>
        <p:spPr>
          <a:xfrm>
            <a:off x="457200" y="1417638"/>
            <a:ext cx="7188959" cy="4459634"/>
          </a:xfrm>
        </p:spPr>
        <p:txBody>
          <a:bodyPr>
            <a:normAutofit lnSpcReduction="10000"/>
          </a:bodyPr>
          <a:lstStyle/>
          <a:p>
            <a:pPr eaLnBrk="1" hangingPunct="1">
              <a:lnSpc>
                <a:spcPct val="90000"/>
              </a:lnSpc>
              <a:buFontTx/>
              <a:buNone/>
              <a:defRPr/>
            </a:pPr>
            <a:r>
              <a:rPr lang="en-GB" dirty="0" smtClean="0">
                <a:latin typeface="Calibri"/>
              </a:rPr>
              <a:t>May contain </a:t>
            </a:r>
            <a:r>
              <a:rPr lang="en-GB" dirty="0">
                <a:latin typeface="Calibri"/>
              </a:rPr>
              <a:t>photographs of following:</a:t>
            </a:r>
          </a:p>
          <a:p>
            <a:pPr eaLnBrk="1" hangingPunct="1">
              <a:lnSpc>
                <a:spcPct val="90000"/>
              </a:lnSpc>
              <a:buFontTx/>
              <a:buNone/>
              <a:defRPr/>
            </a:pPr>
            <a:endParaRPr lang="en-GB" dirty="0">
              <a:latin typeface="Calibri"/>
            </a:endParaRPr>
          </a:p>
          <a:p>
            <a:pPr eaLnBrk="1" hangingPunct="1">
              <a:lnSpc>
                <a:spcPct val="90000"/>
              </a:lnSpc>
              <a:defRPr/>
            </a:pPr>
            <a:r>
              <a:rPr lang="en-GB" dirty="0">
                <a:latin typeface="Calibri"/>
              </a:rPr>
              <a:t>s</a:t>
            </a:r>
            <a:r>
              <a:rPr lang="en-GB" dirty="0" smtClean="0">
                <a:latin typeface="Calibri"/>
              </a:rPr>
              <a:t>taff</a:t>
            </a:r>
            <a:endParaRPr lang="en-GB" dirty="0">
              <a:latin typeface="Calibri"/>
            </a:endParaRPr>
          </a:p>
          <a:p>
            <a:pPr eaLnBrk="1" hangingPunct="1">
              <a:lnSpc>
                <a:spcPct val="90000"/>
              </a:lnSpc>
              <a:defRPr/>
            </a:pPr>
            <a:r>
              <a:rPr lang="en-GB" dirty="0">
                <a:latin typeface="Calibri"/>
              </a:rPr>
              <a:t>s</a:t>
            </a:r>
            <a:r>
              <a:rPr lang="en-GB" dirty="0" smtClean="0">
                <a:latin typeface="Calibri"/>
              </a:rPr>
              <a:t>pecific </a:t>
            </a:r>
            <a:r>
              <a:rPr lang="en-GB" dirty="0">
                <a:latin typeface="Calibri"/>
              </a:rPr>
              <a:t>areas within </a:t>
            </a:r>
            <a:r>
              <a:rPr lang="en-GB" dirty="0" smtClean="0">
                <a:latin typeface="Calibri"/>
              </a:rPr>
              <a:t>the setting, for example,</a:t>
            </a:r>
            <a:endParaRPr lang="en-GB" dirty="0">
              <a:latin typeface="Calibri"/>
            </a:endParaRPr>
          </a:p>
          <a:p>
            <a:pPr lvl="1">
              <a:lnSpc>
                <a:spcPct val="90000"/>
              </a:lnSpc>
              <a:defRPr/>
            </a:pPr>
            <a:r>
              <a:rPr lang="en-GB" sz="2700" dirty="0">
                <a:latin typeface="Calibri"/>
              </a:rPr>
              <a:t>p</a:t>
            </a:r>
            <a:r>
              <a:rPr lang="en-GB" sz="2700" dirty="0" smtClean="0">
                <a:latin typeface="Calibri"/>
              </a:rPr>
              <a:t>layground</a:t>
            </a:r>
            <a:endParaRPr lang="en-GB" sz="2700" dirty="0">
              <a:latin typeface="Calibri"/>
            </a:endParaRPr>
          </a:p>
          <a:p>
            <a:pPr lvl="1">
              <a:lnSpc>
                <a:spcPct val="90000"/>
              </a:lnSpc>
              <a:defRPr/>
            </a:pPr>
            <a:r>
              <a:rPr lang="en-GB" sz="2700" dirty="0">
                <a:latin typeface="Calibri"/>
              </a:rPr>
              <a:t>t</a:t>
            </a:r>
            <a:r>
              <a:rPr lang="en-GB" sz="2700" dirty="0" smtClean="0">
                <a:latin typeface="Calibri"/>
              </a:rPr>
              <a:t>oilets</a:t>
            </a:r>
            <a:endParaRPr lang="en-GB" sz="2700" dirty="0">
              <a:latin typeface="Calibri"/>
            </a:endParaRPr>
          </a:p>
          <a:p>
            <a:pPr lvl="1">
              <a:lnSpc>
                <a:spcPct val="90000"/>
              </a:lnSpc>
              <a:defRPr/>
            </a:pPr>
            <a:r>
              <a:rPr lang="en-GB" sz="2700" dirty="0">
                <a:latin typeface="Calibri"/>
              </a:rPr>
              <a:t>d</a:t>
            </a:r>
            <a:r>
              <a:rPr lang="en-GB" sz="2700" dirty="0" smtClean="0">
                <a:latin typeface="Calibri"/>
              </a:rPr>
              <a:t>ining </a:t>
            </a:r>
            <a:r>
              <a:rPr lang="en-GB" sz="2700" dirty="0">
                <a:latin typeface="Calibri"/>
              </a:rPr>
              <a:t>hall</a:t>
            </a:r>
          </a:p>
          <a:p>
            <a:pPr lvl="1">
              <a:lnSpc>
                <a:spcPct val="90000"/>
              </a:lnSpc>
              <a:defRPr/>
            </a:pPr>
            <a:r>
              <a:rPr lang="en-GB" sz="2700" dirty="0">
                <a:latin typeface="Calibri"/>
              </a:rPr>
              <a:t>c</a:t>
            </a:r>
            <a:r>
              <a:rPr lang="en-GB" sz="2700" dirty="0" smtClean="0">
                <a:latin typeface="Calibri"/>
              </a:rPr>
              <a:t>loakroom</a:t>
            </a:r>
            <a:endParaRPr lang="en-GB" sz="2700" dirty="0">
              <a:latin typeface="Calibri"/>
            </a:endParaRPr>
          </a:p>
          <a:p>
            <a:pPr eaLnBrk="1" hangingPunct="1">
              <a:lnSpc>
                <a:spcPct val="90000"/>
              </a:lnSpc>
              <a:defRPr/>
            </a:pPr>
            <a:r>
              <a:rPr lang="en-GB" dirty="0">
                <a:latin typeface="Calibri"/>
              </a:rPr>
              <a:t>u</a:t>
            </a:r>
            <a:r>
              <a:rPr lang="en-GB" dirty="0" smtClean="0">
                <a:latin typeface="Calibri"/>
              </a:rPr>
              <a:t>niform</a:t>
            </a:r>
          </a:p>
          <a:p>
            <a:pPr eaLnBrk="1" hangingPunct="1">
              <a:lnSpc>
                <a:spcPct val="90000"/>
              </a:lnSpc>
              <a:defRPr/>
            </a:pPr>
            <a:r>
              <a:rPr lang="en-GB" dirty="0">
                <a:latin typeface="Calibri"/>
              </a:rPr>
              <a:t>t</a:t>
            </a:r>
            <a:r>
              <a:rPr lang="en-GB" dirty="0" smtClean="0">
                <a:latin typeface="Calibri"/>
              </a:rPr>
              <a:t>ransport (if applicable)</a:t>
            </a:r>
            <a:endParaRPr lang="en-GB" dirty="0">
              <a:latin typeface="Calibri"/>
            </a:endParaRPr>
          </a:p>
          <a:p>
            <a:pPr eaLnBrk="1" hangingPunct="1">
              <a:lnSpc>
                <a:spcPct val="90000"/>
              </a:lnSpc>
              <a:buFontTx/>
              <a:buNone/>
              <a:defRPr/>
            </a:pPr>
            <a:endParaRPr lang="en-GB" sz="2100" dirty="0">
              <a:latin typeface="Calibri"/>
            </a:endParaRPr>
          </a:p>
          <a:p>
            <a:pPr eaLnBrk="1" hangingPunct="1">
              <a:lnSpc>
                <a:spcPct val="90000"/>
              </a:lnSpc>
              <a:buFontTx/>
              <a:buNone/>
              <a:defRPr/>
            </a:pPr>
            <a:r>
              <a:rPr lang="en-GB" sz="2100" dirty="0">
                <a:latin typeface="Arial"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565882805"/>
      </p:ext>
    </p:extLst>
  </p:cSld>
  <p:clrMapOvr>
    <a:masterClrMapping/>
  </p:clrMapOvr>
  <mc:AlternateContent xmlns:mc="http://schemas.openxmlformats.org/markup-compatibility/2006" xmlns:p14="http://schemas.microsoft.com/office/powerpoint/2010/main">
    <mc:Choice Requires="p14">
      <p:transition p14:dur="0" advTm="26928"/>
    </mc:Choice>
    <mc:Fallback xmlns="">
      <p:transition advTm="2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95536" y="116632"/>
            <a:ext cx="7992944" cy="1139328"/>
          </a:xfrm>
        </p:spPr>
        <p:txBody>
          <a:bodyPr/>
          <a:lstStyle/>
          <a:p>
            <a:pPr eaLnBrk="1" hangingPunct="1">
              <a:defRPr/>
            </a:pPr>
            <a:r>
              <a:rPr lang="en-GB" dirty="0" smtClean="0">
                <a:latin typeface="+mn-lt"/>
              </a:rPr>
              <a:t>‘My New School’ Booklet </a:t>
            </a:r>
            <a:r>
              <a:rPr lang="en-GB" dirty="0">
                <a:latin typeface="+mn-lt"/>
              </a:rPr>
              <a:t>example</a:t>
            </a:r>
          </a:p>
        </p:txBody>
      </p:sp>
      <p:pic>
        <p:nvPicPr>
          <p:cNvPr id="36867" name="Picture 3" descr="DSC00535"/>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1043608" y="1557672"/>
            <a:ext cx="2681461" cy="2694806"/>
          </a:xfrm>
          <a:ln w="762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Rectangle 4"/>
          <p:cNvSpPr>
            <a:spLocks noChangeArrowheads="1"/>
          </p:cNvSpPr>
          <p:nvPr/>
        </p:nvSpPr>
        <p:spPr bwMode="auto">
          <a:xfrm>
            <a:off x="683568" y="4500707"/>
            <a:ext cx="8136582"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1" hangingPunct="1">
              <a:defRPr/>
            </a:pPr>
            <a:r>
              <a:rPr lang="en-US" sz="2700" b="1" dirty="0" smtClean="0">
                <a:solidFill>
                  <a:srgbClr val="000000"/>
                </a:solidFill>
                <a:latin typeface="+mn-lt"/>
              </a:rPr>
              <a:t>I </a:t>
            </a:r>
            <a:r>
              <a:rPr lang="en-US" sz="2700" b="1" dirty="0">
                <a:solidFill>
                  <a:srgbClr val="000000"/>
                </a:solidFill>
                <a:latin typeface="+mn-lt"/>
              </a:rPr>
              <a:t>will use this door to </a:t>
            </a:r>
            <a:r>
              <a:rPr lang="en-US" sz="2700" b="1" dirty="0" smtClean="0">
                <a:solidFill>
                  <a:srgbClr val="000000"/>
                </a:solidFill>
                <a:latin typeface="+mn-lt"/>
              </a:rPr>
              <a:t>go into </a:t>
            </a:r>
            <a:r>
              <a:rPr lang="en-US" sz="2700" b="1" dirty="0">
                <a:solidFill>
                  <a:srgbClr val="000000"/>
                </a:solidFill>
                <a:latin typeface="+mn-lt"/>
              </a:rPr>
              <a:t>Nursery each </a:t>
            </a:r>
            <a:r>
              <a:rPr lang="en-US" sz="2700" b="1" dirty="0" smtClean="0">
                <a:solidFill>
                  <a:srgbClr val="000000"/>
                </a:solidFill>
                <a:latin typeface="+mn-lt"/>
              </a:rPr>
              <a:t>morning.</a:t>
            </a:r>
          </a:p>
          <a:p>
            <a:pPr algn="ctr" eaLnBrk="1" hangingPunct="1">
              <a:defRPr/>
            </a:pPr>
            <a:endParaRPr lang="en-US" sz="2700" b="1" dirty="0" smtClean="0">
              <a:solidFill>
                <a:srgbClr val="000000"/>
              </a:solidFill>
              <a:latin typeface="+mn-lt"/>
            </a:endParaRPr>
          </a:p>
          <a:p>
            <a:pPr algn="ctr" eaLnBrk="1" hangingPunct="1">
              <a:defRPr/>
            </a:pPr>
            <a:r>
              <a:rPr lang="en-US" sz="2700" b="1" dirty="0" smtClean="0">
                <a:solidFill>
                  <a:srgbClr val="000000"/>
                </a:solidFill>
              </a:rPr>
              <a:t>I will hang my coat and bag on my peg.</a:t>
            </a:r>
            <a:endParaRPr lang="en-US" sz="2700" b="1" dirty="0">
              <a:solidFill>
                <a:srgbClr val="000000"/>
              </a:solidFill>
              <a:latin typeface="+mn-lt"/>
            </a:endParaRPr>
          </a:p>
        </p:txBody>
      </p:sp>
      <p:pic>
        <p:nvPicPr>
          <p:cNvPr id="6" name="Picture 2" descr="DSC005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535487" y="1557672"/>
            <a:ext cx="2965282" cy="2694806"/>
          </a:xfrm>
          <a:prstGeom prst="rect">
            <a:avLst/>
          </a:prstGeom>
          <a:ln w="762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340744256"/>
      </p:ext>
    </p:extLst>
  </p:cSld>
  <p:clrMapOvr>
    <a:masterClrMapping/>
  </p:clrMapOvr>
  <mc:AlternateContent xmlns:mc="http://schemas.openxmlformats.org/markup-compatibility/2006" xmlns:p14="http://schemas.microsoft.com/office/powerpoint/2010/main">
    <mc:Choice Requires="p14">
      <p:transition p14:dur="0" advTm="11827"/>
    </mc:Choice>
    <mc:Fallback xmlns="">
      <p:transition advTm="1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‘My New School’ </a:t>
            </a:r>
            <a:r>
              <a:rPr lang="en-GB" dirty="0" smtClean="0"/>
              <a:t>Booklet</a:t>
            </a:r>
            <a:endParaRPr lang="en-GB" dirty="0"/>
          </a:p>
        </p:txBody>
      </p:sp>
      <p:pic>
        <p:nvPicPr>
          <p:cNvPr id="4" name="Picture 5"/>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23043" t="16307" r="42233" b="5591"/>
          <a:stretch/>
        </p:blipFill>
        <p:spPr bwMode="auto">
          <a:xfrm>
            <a:off x="5708526" y="1284099"/>
            <a:ext cx="3219574"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Visual_Tour_of_our_School.pdf - Adobe Acrobat Reader DC"/>
          <p:cNvPicPr>
            <a:picLocks noChangeAspect="1"/>
          </p:cNvPicPr>
          <p:nvPr/>
        </p:nvPicPr>
        <p:blipFill rotWithShape="1">
          <a:blip r:embed="rId6">
            <a:extLst>
              <a:ext uri="{28A0092B-C50C-407E-A947-70E740481C1C}">
                <a14:useLocalDpi xmlns:a14="http://schemas.microsoft.com/office/drawing/2010/main" val="0"/>
              </a:ext>
            </a:extLst>
          </a:blip>
          <a:srcRect l="24805" t="21376" r="43247" b="6133"/>
          <a:stretch/>
        </p:blipFill>
        <p:spPr>
          <a:xfrm>
            <a:off x="107504" y="1707345"/>
            <a:ext cx="2921330" cy="3968957"/>
          </a:xfrm>
          <a:prstGeom prst="rect">
            <a:avLst/>
          </a:prstGeom>
        </p:spPr>
      </p:pic>
      <p:pic>
        <p:nvPicPr>
          <p:cNvPr id="6" name="Picture 5" descr="Visual_Tour_of_our_School.pdf - Adobe Acrobat Reader DC"/>
          <p:cNvPicPr>
            <a:picLocks noChangeAspect="1"/>
          </p:cNvPicPr>
          <p:nvPr/>
        </p:nvPicPr>
        <p:blipFill rotWithShape="1">
          <a:blip r:embed="rId7">
            <a:extLst>
              <a:ext uri="{28A0092B-C50C-407E-A947-70E740481C1C}">
                <a14:useLocalDpi xmlns:a14="http://schemas.microsoft.com/office/drawing/2010/main" val="0"/>
              </a:ext>
            </a:extLst>
          </a:blip>
          <a:srcRect l="24732" t="19649" r="43459" b="5012"/>
          <a:stretch/>
        </p:blipFill>
        <p:spPr>
          <a:xfrm>
            <a:off x="2914377" y="1582910"/>
            <a:ext cx="2908607" cy="412490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818111525"/>
      </p:ext>
    </p:extLst>
  </p:cSld>
  <p:clrMapOvr>
    <a:masterClrMapping/>
  </p:clrMapOvr>
  <mc:AlternateContent xmlns:mc="http://schemas.openxmlformats.org/markup-compatibility/2006" xmlns:p14="http://schemas.microsoft.com/office/powerpoint/2010/main">
    <mc:Choice Requires="p14">
      <p:transition p14:dur="0" advTm="18360"/>
    </mc:Choice>
    <mc:Fallback xmlns="">
      <p:transition advTm="1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8760"/>
            <a:ext cx="8363272" cy="4824536"/>
          </a:xfrm>
        </p:spPr>
        <p:txBody>
          <a:bodyPr>
            <a:normAutofit/>
          </a:bodyPr>
          <a:lstStyle/>
          <a:p>
            <a:r>
              <a:rPr lang="en-GB" dirty="0" smtClean="0"/>
              <a:t>Take your child to visit their new setting/class, to familiarise them with their new environment and meet members of staff</a:t>
            </a:r>
          </a:p>
          <a:p>
            <a:r>
              <a:rPr lang="en-GB" dirty="0" smtClean="0"/>
              <a:t>Take advantage of induction days or opportunities to ‘Meet the new teacher’ but remember it may be beneficial to visit the new setting at a quieter time</a:t>
            </a:r>
          </a:p>
          <a:p>
            <a:r>
              <a:rPr lang="en-GB" dirty="0"/>
              <a:t>Prepare your child in the count down to school </a:t>
            </a:r>
            <a:r>
              <a:rPr lang="en-GB" dirty="0" smtClean="0"/>
              <a:t>by encouraging them </a:t>
            </a:r>
            <a:r>
              <a:rPr lang="en-GB" dirty="0"/>
              <a:t>to </a:t>
            </a:r>
            <a:r>
              <a:rPr lang="en-GB" dirty="0" smtClean="0"/>
              <a:t>mark off the number of sleeps</a:t>
            </a:r>
            <a:endParaRPr lang="en-GB" dirty="0"/>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3" name="Title 2"/>
          <p:cNvSpPr>
            <a:spLocks noGrp="1"/>
          </p:cNvSpPr>
          <p:nvPr>
            <p:ph type="title"/>
          </p:nvPr>
        </p:nvSpPr>
        <p:spPr>
          <a:xfrm>
            <a:off x="755576" y="274638"/>
            <a:ext cx="7776920" cy="1143000"/>
          </a:xfrm>
        </p:spPr>
        <p:txBody>
          <a:bodyPr/>
          <a:lstStyle/>
          <a:p>
            <a:r>
              <a:rPr lang="en-GB" dirty="0"/>
              <a:t>Transition Top Tips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274638"/>
            <a:ext cx="2555786" cy="85010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802668770"/>
              </p:ext>
            </p:extLst>
          </p:nvPr>
        </p:nvGraphicFramePr>
        <p:xfrm>
          <a:off x="1505592" y="4941246"/>
          <a:ext cx="6116180" cy="1036601"/>
        </p:xfrm>
        <a:graphic>
          <a:graphicData uri="http://schemas.openxmlformats.org/drawingml/2006/table">
            <a:tbl>
              <a:tblPr firstRow="1" bandRow="1">
                <a:tableStyleId>{5C22544A-7EE6-4342-B048-85BDC9FD1C3A}</a:tableStyleId>
              </a:tblPr>
              <a:tblGrid>
                <a:gridCol w="873740">
                  <a:extLst>
                    <a:ext uri="{9D8B030D-6E8A-4147-A177-3AD203B41FA5}">
                      <a16:colId xmlns:a16="http://schemas.microsoft.com/office/drawing/2014/main" val="20000"/>
                    </a:ext>
                  </a:extLst>
                </a:gridCol>
                <a:gridCol w="873740">
                  <a:extLst>
                    <a:ext uri="{9D8B030D-6E8A-4147-A177-3AD203B41FA5}">
                      <a16:colId xmlns:a16="http://schemas.microsoft.com/office/drawing/2014/main" val="20001"/>
                    </a:ext>
                  </a:extLst>
                </a:gridCol>
                <a:gridCol w="873740">
                  <a:extLst>
                    <a:ext uri="{9D8B030D-6E8A-4147-A177-3AD203B41FA5}">
                      <a16:colId xmlns:a16="http://schemas.microsoft.com/office/drawing/2014/main" val="20002"/>
                    </a:ext>
                  </a:extLst>
                </a:gridCol>
                <a:gridCol w="873740">
                  <a:extLst>
                    <a:ext uri="{9D8B030D-6E8A-4147-A177-3AD203B41FA5}">
                      <a16:colId xmlns:a16="http://schemas.microsoft.com/office/drawing/2014/main" val="20003"/>
                    </a:ext>
                  </a:extLst>
                </a:gridCol>
                <a:gridCol w="873740">
                  <a:extLst>
                    <a:ext uri="{9D8B030D-6E8A-4147-A177-3AD203B41FA5}">
                      <a16:colId xmlns:a16="http://schemas.microsoft.com/office/drawing/2014/main" val="20004"/>
                    </a:ext>
                  </a:extLst>
                </a:gridCol>
                <a:gridCol w="873740">
                  <a:extLst>
                    <a:ext uri="{9D8B030D-6E8A-4147-A177-3AD203B41FA5}">
                      <a16:colId xmlns:a16="http://schemas.microsoft.com/office/drawing/2014/main" val="20005"/>
                    </a:ext>
                  </a:extLst>
                </a:gridCol>
                <a:gridCol w="873740">
                  <a:extLst>
                    <a:ext uri="{9D8B030D-6E8A-4147-A177-3AD203B41FA5}">
                      <a16:colId xmlns:a16="http://schemas.microsoft.com/office/drawing/2014/main" val="20006"/>
                    </a:ext>
                  </a:extLst>
                </a:gridCol>
              </a:tblGrid>
              <a:tr h="103660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4060" y="5325475"/>
            <a:ext cx="758032" cy="6103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4523" y="5325475"/>
            <a:ext cx="758032" cy="610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0876" y="5325475"/>
            <a:ext cx="758032" cy="6103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4666" y="5344813"/>
            <a:ext cx="758032" cy="6103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8703" y="5325475"/>
            <a:ext cx="758032" cy="6103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4809" y="5321291"/>
            <a:ext cx="758032" cy="6103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3219" y="5364219"/>
            <a:ext cx="758032" cy="610327"/>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640699099"/>
      </p:ext>
    </p:extLst>
  </p:cSld>
  <p:clrMapOvr>
    <a:masterClrMapping/>
  </p:clrMapOvr>
  <mc:AlternateContent xmlns:mc="http://schemas.openxmlformats.org/markup-compatibility/2006" xmlns:p14="http://schemas.microsoft.com/office/powerpoint/2010/main">
    <mc:Choice Requires="p14">
      <p:transition p14:dur="0" advTm="33415"/>
    </mc:Choice>
    <mc:Fallback xmlns="">
      <p:transition advTm="3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1507"/>
            <a:ext cx="8075295" cy="4525963"/>
          </a:xfrm>
        </p:spPr>
        <p:txBody>
          <a:bodyPr>
            <a:normAutofit/>
          </a:bodyPr>
          <a:lstStyle/>
          <a:p>
            <a:r>
              <a:rPr lang="en-GB" dirty="0"/>
              <a:t>Wash their new uniform so </a:t>
            </a:r>
            <a:r>
              <a:rPr lang="en-GB" dirty="0" smtClean="0"/>
              <a:t>they smell/feel </a:t>
            </a:r>
            <a:r>
              <a:rPr lang="en-GB" dirty="0"/>
              <a:t>like their </a:t>
            </a:r>
            <a:r>
              <a:rPr lang="en-GB" dirty="0" smtClean="0"/>
              <a:t>own </a:t>
            </a:r>
            <a:r>
              <a:rPr lang="en-GB" dirty="0"/>
              <a:t>clothes</a:t>
            </a:r>
            <a:r>
              <a:rPr lang="en-GB" dirty="0" smtClean="0"/>
              <a:t>.</a:t>
            </a:r>
          </a:p>
          <a:p>
            <a:r>
              <a:rPr lang="en-GB" dirty="0" smtClean="0"/>
              <a:t>Display uniform so your child can become familiar with it</a:t>
            </a:r>
          </a:p>
          <a:p>
            <a:r>
              <a:rPr lang="en-GB" dirty="0" smtClean="0"/>
              <a:t>Practise putting on the uniform and shoes so your child can become used to the new textures and materials</a:t>
            </a:r>
            <a:endParaRPr lang="en-GB" dirty="0"/>
          </a:p>
          <a:p>
            <a:r>
              <a:rPr lang="en-GB" dirty="0" smtClean="0"/>
              <a:t>Encourage your child to try on their new uniform on a regular basis so they become as independent as possible in dressing and undressing themselves</a:t>
            </a:r>
            <a:endParaRPr lang="en-GB" dirty="0">
              <a:latin typeface="Comic Sans MS" panose="030F0702030302020204" pitchFamily="66" charset="0"/>
            </a:endParaRPr>
          </a:p>
          <a:p>
            <a:endParaRPr lang="en-GB" dirty="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3" name="Title 2"/>
          <p:cNvSpPr>
            <a:spLocks noGrp="1"/>
          </p:cNvSpPr>
          <p:nvPr>
            <p:ph type="title"/>
          </p:nvPr>
        </p:nvSpPr>
        <p:spPr>
          <a:xfrm>
            <a:off x="755576" y="274638"/>
            <a:ext cx="7776920" cy="994122"/>
          </a:xfrm>
        </p:spPr>
        <p:txBody>
          <a:bodyPr/>
          <a:lstStyle/>
          <a:p>
            <a:r>
              <a:rPr lang="en-GB" dirty="0"/>
              <a:t>Transition Top Tips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121514"/>
            <a:ext cx="1656184" cy="13456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7385408"/>
      </p:ext>
    </p:extLst>
  </p:cSld>
  <p:clrMapOvr>
    <a:masterClrMapping/>
  </p:clrMapOvr>
  <mc:AlternateContent xmlns:mc="http://schemas.openxmlformats.org/markup-compatibility/2006" xmlns:p14="http://schemas.microsoft.com/office/powerpoint/2010/main">
    <mc:Choice Requires="p14">
      <p:transition p14:dur="0" advTm="36442"/>
    </mc:Choice>
    <mc:Fallback xmlns="">
      <p:transition advTm="3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Encourage independence throughout the </a:t>
            </a:r>
            <a:r>
              <a:rPr lang="en-GB" dirty="0" smtClean="0"/>
              <a:t>day - </a:t>
            </a:r>
            <a:r>
              <a:rPr lang="en-GB" dirty="0"/>
              <a:t>going to the </a:t>
            </a:r>
            <a:r>
              <a:rPr lang="en-GB" dirty="0" smtClean="0"/>
              <a:t>toilet, eating</a:t>
            </a:r>
            <a:r>
              <a:rPr lang="en-GB" dirty="0"/>
              <a:t>, </a:t>
            </a:r>
            <a:r>
              <a:rPr lang="en-GB" dirty="0" smtClean="0"/>
              <a:t>changing shoes and clothes and </a:t>
            </a:r>
            <a:r>
              <a:rPr lang="en-GB" dirty="0"/>
              <a:t>putting on and taking off their </a:t>
            </a:r>
            <a:r>
              <a:rPr lang="en-GB" dirty="0" smtClean="0"/>
              <a:t>coat</a:t>
            </a:r>
            <a:endParaRPr lang="en-GB" dirty="0"/>
          </a:p>
          <a:p>
            <a:pPr marL="109728" indent="0">
              <a:buNone/>
            </a:pPr>
            <a:endParaRPr lang="en-GB" dirty="0" smtClean="0"/>
          </a:p>
        </p:txBody>
      </p:sp>
      <p:sp>
        <p:nvSpPr>
          <p:cNvPr id="3" name="Title 2"/>
          <p:cNvSpPr>
            <a:spLocks noGrp="1"/>
          </p:cNvSpPr>
          <p:nvPr>
            <p:ph type="title"/>
          </p:nvPr>
        </p:nvSpPr>
        <p:spPr>
          <a:xfrm>
            <a:off x="683568" y="274638"/>
            <a:ext cx="7848928" cy="1143000"/>
          </a:xfrm>
        </p:spPr>
        <p:txBody>
          <a:bodyPr/>
          <a:lstStyle/>
          <a:p>
            <a:r>
              <a:rPr lang="en-GB" dirty="0"/>
              <a:t>Transition Top Tips</a:t>
            </a:r>
          </a:p>
        </p:txBody>
      </p:sp>
      <p:pic>
        <p:nvPicPr>
          <p:cNvPr id="4" name="Picture 3" descr="ea-transition-book-final-11.pdf - Adobe Reader"/>
          <p:cNvPicPr>
            <a:picLocks noChangeAspect="1"/>
          </p:cNvPicPr>
          <p:nvPr/>
        </p:nvPicPr>
        <p:blipFill rotWithShape="1">
          <a:blip r:embed="rId5">
            <a:extLst>
              <a:ext uri="{28A0092B-C50C-407E-A947-70E740481C1C}">
                <a14:useLocalDpi xmlns:a14="http://schemas.microsoft.com/office/drawing/2010/main" val="0"/>
              </a:ext>
            </a:extLst>
          </a:blip>
          <a:srcRect l="28051" t="20537" r="39481" b="27083"/>
          <a:stretch/>
        </p:blipFill>
        <p:spPr>
          <a:xfrm>
            <a:off x="2555195" y="2901077"/>
            <a:ext cx="3879304" cy="3413786"/>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19740399"/>
      </p:ext>
    </p:extLst>
  </p:cSld>
  <p:clrMapOvr>
    <a:masterClrMapping/>
  </p:clrMapOvr>
  <mc:AlternateContent xmlns:mc="http://schemas.openxmlformats.org/markup-compatibility/2006" xmlns:p14="http://schemas.microsoft.com/office/powerpoint/2010/main">
    <mc:Choice Requires="p14">
      <p:transition p14:dur="0" advTm="24105"/>
    </mc:Choice>
    <mc:Fallback xmlns="">
      <p:transition advTm="2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endParaRPr lang="en-GB" sz="2000" dirty="0" smtClean="0"/>
          </a:p>
          <a:p>
            <a:r>
              <a:rPr lang="en-GB" dirty="0" smtClean="0"/>
              <a:t>Encourage your child to recognise their belongings (coat, school bag, jumper, pencil case). It can be helpful to choose these items with your child and label them clearly</a:t>
            </a:r>
          </a:p>
          <a:p>
            <a:pPr marL="109728" indent="0">
              <a:buNone/>
            </a:pPr>
            <a:endParaRPr lang="en-GB" dirty="0" smtClean="0"/>
          </a:p>
          <a:p>
            <a:endParaRPr lang="en-GB" dirty="0"/>
          </a:p>
          <a:p>
            <a:pPr marL="109728" indent="0">
              <a:buNone/>
            </a:pPr>
            <a:endParaRPr lang="en-GB" sz="2000" dirty="0">
              <a:latin typeface="Comic Sans MS" panose="030F0702030302020204" pitchFamily="66" charset="0"/>
            </a:endParaRPr>
          </a:p>
        </p:txBody>
      </p:sp>
      <p:sp>
        <p:nvSpPr>
          <p:cNvPr id="3" name="Title 2"/>
          <p:cNvSpPr>
            <a:spLocks noGrp="1"/>
          </p:cNvSpPr>
          <p:nvPr>
            <p:ph type="title"/>
          </p:nvPr>
        </p:nvSpPr>
        <p:spPr>
          <a:xfrm>
            <a:off x="611560" y="274638"/>
            <a:ext cx="7920936" cy="1143000"/>
          </a:xfrm>
        </p:spPr>
        <p:txBody>
          <a:bodyPr/>
          <a:lstStyle/>
          <a:p>
            <a:r>
              <a:rPr lang="en-GB" dirty="0"/>
              <a:t>Transition Top Tips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132414188"/>
      </p:ext>
    </p:extLst>
  </p:cSld>
  <p:clrMapOvr>
    <a:masterClrMapping/>
  </p:clrMapOvr>
  <mc:AlternateContent xmlns:mc="http://schemas.openxmlformats.org/markup-compatibility/2006" xmlns:p14="http://schemas.microsoft.com/office/powerpoint/2010/main">
    <mc:Choice Requires="p14">
      <p:transition p14:dur="0" advTm="29109"/>
    </mc:Choice>
    <mc:Fallback xmlns="">
      <p:transition advTm="2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8410" y="1602516"/>
            <a:ext cx="8075295" cy="3986724"/>
          </a:xfrm>
        </p:spPr>
        <p:txBody>
          <a:bodyPr>
            <a:normAutofit fontScale="47500" lnSpcReduction="20000"/>
          </a:bodyPr>
          <a:lstStyle/>
          <a:p>
            <a:r>
              <a:rPr lang="en-GB" sz="5700" dirty="0"/>
              <a:t>Try to ensure </a:t>
            </a:r>
            <a:r>
              <a:rPr lang="en-GB" sz="5700" dirty="0" smtClean="0"/>
              <a:t>a consistent </a:t>
            </a:r>
            <a:r>
              <a:rPr lang="en-GB" sz="5700" dirty="0"/>
              <a:t>and </a:t>
            </a:r>
            <a:r>
              <a:rPr lang="en-GB" sz="5700" dirty="0" smtClean="0"/>
              <a:t>sustainable travel routine is  </a:t>
            </a:r>
            <a:r>
              <a:rPr lang="en-GB" sz="5700" dirty="0"/>
              <a:t>established on ‘day one</a:t>
            </a:r>
            <a:r>
              <a:rPr lang="en-GB" sz="5700" dirty="0" smtClean="0"/>
              <a:t>’</a:t>
            </a:r>
            <a:endParaRPr lang="en-GB" sz="5700" dirty="0"/>
          </a:p>
          <a:p>
            <a:r>
              <a:rPr lang="en-GB" sz="5700" dirty="0" smtClean="0"/>
              <a:t>Re-assure your child that when they are dropped off at school they will be picked up at home time and you will see them soon. Make sure they know who is coming to pick them up.</a:t>
            </a:r>
            <a:endParaRPr lang="en-GB" sz="5700" dirty="0"/>
          </a:p>
          <a:p>
            <a:r>
              <a:rPr lang="en-GB" sz="5700" dirty="0" smtClean="0"/>
              <a:t>Monitor how your child is coping with their transition from home to school. If they are finding this challenging, even after the initial first few weeks of school are over, a travel schedule may be helpful.</a:t>
            </a:r>
          </a:p>
          <a:p>
            <a:endParaRPr lang="en-GB" sz="3500" dirty="0"/>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3" name="Title 2"/>
          <p:cNvSpPr>
            <a:spLocks noGrp="1"/>
          </p:cNvSpPr>
          <p:nvPr>
            <p:ph type="title"/>
          </p:nvPr>
        </p:nvSpPr>
        <p:spPr>
          <a:xfrm>
            <a:off x="664777" y="52024"/>
            <a:ext cx="7848928" cy="1143000"/>
          </a:xfrm>
        </p:spPr>
        <p:txBody>
          <a:bodyPr/>
          <a:lstStyle/>
          <a:p>
            <a:r>
              <a:rPr lang="en-GB" dirty="0"/>
              <a:t>Transition Top Tips</a:t>
            </a:r>
          </a:p>
        </p:txBody>
      </p:sp>
      <p:pic>
        <p:nvPicPr>
          <p:cNvPr id="5" name="Picture 4" descr="Document2 - Microsoft Word"/>
          <p:cNvPicPr>
            <a:picLocks noChangeAspect="1"/>
          </p:cNvPicPr>
          <p:nvPr/>
        </p:nvPicPr>
        <p:blipFill rotWithShape="1">
          <a:blip r:embed="rId5">
            <a:extLst>
              <a:ext uri="{28A0092B-C50C-407E-A947-70E740481C1C}">
                <a14:useLocalDpi xmlns:a14="http://schemas.microsoft.com/office/drawing/2010/main" val="0"/>
              </a:ext>
            </a:extLst>
          </a:blip>
          <a:srcRect l="29221" t="21153" r="30649" b="58661"/>
          <a:stretch/>
        </p:blipFill>
        <p:spPr>
          <a:xfrm>
            <a:off x="5220072" y="332656"/>
            <a:ext cx="3667951" cy="1006384"/>
          </a:xfrm>
          <a:prstGeom prst="rect">
            <a:avLst/>
          </a:prstGeom>
        </p:spPr>
      </p:pic>
      <p:pic>
        <p:nvPicPr>
          <p:cNvPr id="6" name="Picture 5"/>
          <p:cNvPicPr>
            <a:picLocks noChangeAspect="1"/>
          </p:cNvPicPr>
          <p:nvPr/>
        </p:nvPicPr>
        <p:blipFill rotWithShape="1">
          <a:blip r:embed="rId6"/>
          <a:srcRect l="20863" t="23387" r="64962" b="9381"/>
          <a:stretch/>
        </p:blipFill>
        <p:spPr>
          <a:xfrm>
            <a:off x="8077450" y="4425893"/>
            <a:ext cx="872510" cy="232669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597429169"/>
      </p:ext>
    </p:extLst>
  </p:cSld>
  <p:clrMapOvr>
    <a:masterClrMapping/>
  </p:clrMapOvr>
  <mc:AlternateContent xmlns:mc="http://schemas.openxmlformats.org/markup-compatibility/2006" xmlns:p14="http://schemas.microsoft.com/office/powerpoint/2010/main">
    <mc:Choice Requires="p14">
      <p:transition p14:dur="0" advTm="48460"/>
    </mc:Choice>
    <mc:Fallback xmlns="">
      <p:transition advTm="4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0549"/>
            <a:ext cx="8075295" cy="4525963"/>
          </a:xfrm>
        </p:spPr>
        <p:txBody>
          <a:bodyPr>
            <a:normAutofit/>
          </a:bodyPr>
          <a:lstStyle/>
          <a:p>
            <a:r>
              <a:rPr lang="en-GB" dirty="0" smtClean="0"/>
              <a:t>A </a:t>
            </a:r>
            <a:r>
              <a:rPr lang="en-GB" dirty="0"/>
              <a:t>transition object can be very helpful.  This is an object the child brings to school which symbolises home life.  It can be a </a:t>
            </a:r>
            <a:r>
              <a:rPr lang="en-GB" dirty="0" smtClean="0"/>
              <a:t>small soft </a:t>
            </a:r>
            <a:r>
              <a:rPr lang="en-GB" dirty="0"/>
              <a:t>toy or photograph, etc.  Some children need something tangible from home as a comforter to make them feel safe.  These objects can stay with the child initially, then be gradually phased out.  </a:t>
            </a:r>
            <a:endParaRPr lang="en-GB" dirty="0" smtClean="0"/>
          </a:p>
          <a:p>
            <a:r>
              <a:rPr lang="en-GB" dirty="0"/>
              <a:t>‘My school day’ social story can be helpful. </a:t>
            </a:r>
            <a:endParaRPr lang="en-GB" dirty="0" smtClean="0"/>
          </a:p>
          <a:p>
            <a:r>
              <a:rPr lang="en-GB" dirty="0"/>
              <a:t>Talk to your child about starting school. There are lots of story books available that explore this topic.</a:t>
            </a:r>
          </a:p>
          <a:p>
            <a:endParaRPr lang="en-GB" dirty="0"/>
          </a:p>
          <a:p>
            <a:endParaRPr lang="en-GB" sz="2800" dirty="0"/>
          </a:p>
          <a:p>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3" name="Title 2"/>
          <p:cNvSpPr>
            <a:spLocks noGrp="1"/>
          </p:cNvSpPr>
          <p:nvPr>
            <p:ph type="title"/>
          </p:nvPr>
        </p:nvSpPr>
        <p:spPr>
          <a:xfrm>
            <a:off x="683568" y="274638"/>
            <a:ext cx="7848928" cy="1143000"/>
          </a:xfrm>
        </p:spPr>
        <p:txBody>
          <a:bodyPr/>
          <a:lstStyle/>
          <a:p>
            <a:r>
              <a:rPr lang="en-GB" dirty="0"/>
              <a:t>Transition Top Tips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946923262"/>
      </p:ext>
    </p:extLst>
  </p:cSld>
  <p:clrMapOvr>
    <a:masterClrMapping/>
  </p:clrMapOvr>
  <mc:AlternateContent xmlns:mc="http://schemas.openxmlformats.org/markup-compatibility/2006" xmlns:p14="http://schemas.microsoft.com/office/powerpoint/2010/main">
    <mc:Choice Requires="p14">
      <p:transition p14:dur="0" advTm="37708"/>
    </mc:Choice>
    <mc:Fallback xmlns="">
      <p:transition advTm="3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40768"/>
            <a:ext cx="8229600" cy="4782023"/>
          </a:xfrm>
        </p:spPr>
        <p:txBody>
          <a:bodyPr>
            <a:normAutofit fontScale="92500" lnSpcReduction="10000"/>
          </a:bodyPr>
          <a:lstStyle/>
          <a:p>
            <a:pPr marL="109728" indent="0" algn="ctr">
              <a:buNone/>
            </a:pPr>
            <a:r>
              <a:rPr lang="en-GB" i="1" dirty="0" smtClean="0">
                <a:solidFill>
                  <a:srgbClr val="FF0000"/>
                </a:solidFill>
              </a:rPr>
              <a:t>Autistic Spectrum Disorder is a complex developmental disability that essentially affects the way a person communicates and relates to people.</a:t>
            </a:r>
          </a:p>
          <a:p>
            <a:pPr marL="109728" indent="0" algn="ctr">
              <a:buNone/>
            </a:pPr>
            <a:r>
              <a:rPr lang="en-GB" i="1" dirty="0" smtClean="0">
                <a:solidFill>
                  <a:srgbClr val="FF0000"/>
                </a:solidFill>
              </a:rPr>
              <a:t>Task Group on Autism (2002)</a:t>
            </a:r>
          </a:p>
          <a:p>
            <a:pPr marL="109728" indent="0" algn="just">
              <a:buNone/>
            </a:pPr>
            <a:endParaRPr lang="en-GB" i="1" dirty="0"/>
          </a:p>
          <a:p>
            <a:pPr algn="just"/>
            <a:r>
              <a:rPr lang="en-GB" dirty="0" smtClean="0"/>
              <a:t>Children who have an autistic thinking style see the world in a different way from the majority of other children.</a:t>
            </a:r>
          </a:p>
          <a:p>
            <a:pPr marL="109728" indent="0" algn="just">
              <a:buNone/>
            </a:pPr>
            <a:endParaRPr lang="en-GB" dirty="0" smtClean="0"/>
          </a:p>
          <a:p>
            <a:pPr algn="just"/>
            <a:r>
              <a:rPr lang="en-GB" dirty="0" smtClean="0"/>
              <a:t>Their behaviour can sometimes seem difficult to understand.</a:t>
            </a:r>
          </a:p>
          <a:p>
            <a:pPr marL="109728" indent="0" algn="just">
              <a:buNone/>
            </a:pPr>
            <a:endParaRPr lang="en-GB" dirty="0" smtClean="0"/>
          </a:p>
          <a:p>
            <a:pPr algn="just"/>
            <a:r>
              <a:rPr lang="en-GB" dirty="0" smtClean="0"/>
              <a:t>They will learn about the world in a different way.</a:t>
            </a:r>
          </a:p>
          <a:p>
            <a:pPr marL="109728" indent="0">
              <a:buNone/>
            </a:pPr>
            <a:endParaRPr lang="en-GB" dirty="0" smtClean="0"/>
          </a:p>
          <a:p>
            <a:pPr marL="109728" indent="0"/>
            <a:endParaRPr lang="en-GB" sz="2400" dirty="0" smtClean="0"/>
          </a:p>
          <a:p>
            <a:endParaRPr lang="en-GB" dirty="0"/>
          </a:p>
        </p:txBody>
      </p:sp>
      <p:sp>
        <p:nvSpPr>
          <p:cNvPr id="3" name="Title 2"/>
          <p:cNvSpPr>
            <a:spLocks noGrp="1"/>
          </p:cNvSpPr>
          <p:nvPr>
            <p:ph type="title"/>
          </p:nvPr>
        </p:nvSpPr>
        <p:spPr/>
        <p:txBody>
          <a:bodyPr>
            <a:normAutofit/>
          </a:bodyPr>
          <a:lstStyle/>
          <a:p>
            <a:r>
              <a:rPr lang="en-GB" dirty="0" smtClean="0"/>
              <a:t>What is ASD?</a:t>
            </a:r>
            <a:endParaRPr lang="en-GB" dirty="0"/>
          </a:p>
        </p:txBody>
      </p:sp>
      <p:pic>
        <p:nvPicPr>
          <p:cNvPr id="4" name="Picture 3" descr="question-mark3.png"/>
          <p:cNvPicPr>
            <a:picLocks noChangeAspect="1"/>
          </p:cNvPicPr>
          <p:nvPr/>
        </p:nvPicPr>
        <p:blipFill>
          <a:blip r:embed="rId5" cstate="print"/>
          <a:stretch>
            <a:fillRect/>
          </a:stretch>
        </p:blipFill>
        <p:spPr>
          <a:xfrm>
            <a:off x="8232491" y="149042"/>
            <a:ext cx="837200" cy="126859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682524580"/>
      </p:ext>
    </p:extLst>
  </p:cSld>
  <p:clrMapOvr>
    <a:masterClrMapping/>
  </p:clrMapOvr>
  <mc:AlternateContent xmlns:mc="http://schemas.openxmlformats.org/markup-compatibility/2006" xmlns:p14="http://schemas.microsoft.com/office/powerpoint/2010/main">
    <mc:Choice Requires="p14">
      <p:transition p14:dur="0" advTm="53822"/>
    </mc:Choice>
    <mc:Fallback xmlns="">
      <p:transition advTm="5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4860" y="1484784"/>
            <a:ext cx="8075295" cy="4525963"/>
          </a:xfrm>
        </p:spPr>
        <p:txBody>
          <a:bodyPr>
            <a:noAutofit/>
          </a:bodyPr>
          <a:lstStyle/>
          <a:p>
            <a:r>
              <a:rPr lang="en-GB" dirty="0" smtClean="0"/>
              <a:t>Your child may need to practise skills we take for granted e.g. </a:t>
            </a:r>
            <a:r>
              <a:rPr lang="en-GB" dirty="0"/>
              <a:t>unscrewing drink bottles, opening snack </a:t>
            </a:r>
            <a:r>
              <a:rPr lang="en-GB" dirty="0" smtClean="0"/>
              <a:t>boxes etc.</a:t>
            </a:r>
          </a:p>
          <a:p>
            <a:r>
              <a:rPr lang="en-GB" dirty="0" smtClean="0"/>
              <a:t>When teaching your child a new skill try to keep it at a manageable level, some skills make take longer than others to consolidate.</a:t>
            </a:r>
          </a:p>
        </p:txBody>
      </p:sp>
      <p:sp>
        <p:nvSpPr>
          <p:cNvPr id="3" name="Title 2"/>
          <p:cNvSpPr>
            <a:spLocks noGrp="1"/>
          </p:cNvSpPr>
          <p:nvPr>
            <p:ph type="title"/>
          </p:nvPr>
        </p:nvSpPr>
        <p:spPr>
          <a:xfrm>
            <a:off x="755576" y="188640"/>
            <a:ext cx="7776920" cy="1143000"/>
          </a:xfrm>
        </p:spPr>
        <p:txBody>
          <a:bodyPr>
            <a:normAutofit/>
          </a:bodyPr>
          <a:lstStyle/>
          <a:p>
            <a:r>
              <a:rPr lang="en-GB" dirty="0" smtClean="0"/>
              <a:t>Practice is the key to success</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88805056"/>
      </p:ext>
    </p:extLst>
  </p:cSld>
  <p:clrMapOvr>
    <a:masterClrMapping/>
  </p:clrMapOvr>
  <mc:AlternateContent xmlns:mc="http://schemas.openxmlformats.org/markup-compatibility/2006" xmlns:p14="http://schemas.microsoft.com/office/powerpoint/2010/main">
    <mc:Choice Requires="p14">
      <p:transition p14:dur="0" advTm="25265"/>
    </mc:Choice>
    <mc:Fallback xmlns="">
      <p:transition advTm="2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080" y="1196752"/>
            <a:ext cx="8075295" cy="5112568"/>
          </a:xfrm>
        </p:spPr>
        <p:txBody>
          <a:bodyPr>
            <a:normAutofit fontScale="85000" lnSpcReduction="20000"/>
          </a:bodyPr>
          <a:lstStyle/>
          <a:p>
            <a:pPr marL="109728" indent="0">
              <a:buNone/>
            </a:pPr>
            <a:r>
              <a:rPr lang="en-GB" sz="3200" dirty="0" smtClean="0"/>
              <a:t>We all rely on visual supports as we go about our daily </a:t>
            </a:r>
            <a:r>
              <a:rPr lang="en-GB" sz="3200" dirty="0" smtClean="0"/>
              <a:t>lives.</a:t>
            </a:r>
            <a:endParaRPr lang="en-GB" sz="3200" dirty="0" smtClean="0"/>
          </a:p>
          <a:p>
            <a:pPr>
              <a:buNone/>
            </a:pPr>
            <a:endParaRPr lang="en-GB" sz="3200" dirty="0" smtClean="0"/>
          </a:p>
          <a:p>
            <a:pPr>
              <a:buNone/>
            </a:pPr>
            <a:endParaRPr lang="en-GB" sz="3200" dirty="0" smtClean="0"/>
          </a:p>
          <a:p>
            <a:pPr>
              <a:buNone/>
            </a:pPr>
            <a:endParaRPr lang="en-GB" sz="3200" dirty="0" smtClean="0"/>
          </a:p>
          <a:p>
            <a:pPr>
              <a:buNone/>
            </a:pPr>
            <a:endParaRPr lang="en-GB" sz="3200" dirty="0" smtClean="0"/>
          </a:p>
          <a:p>
            <a:pPr>
              <a:buNone/>
            </a:pPr>
            <a:endParaRPr lang="en-GB" sz="3200" dirty="0" smtClean="0"/>
          </a:p>
          <a:p>
            <a:pPr>
              <a:buNone/>
            </a:pPr>
            <a:endParaRPr lang="en-GB" sz="3200" dirty="0" smtClean="0"/>
          </a:p>
          <a:p>
            <a:pPr marL="109728" indent="0">
              <a:buNone/>
            </a:pPr>
            <a:r>
              <a:rPr lang="en-GB" sz="3200" dirty="0" smtClean="0"/>
              <a:t>Children with ASD are visual learners.  They learn better when they see things.</a:t>
            </a:r>
          </a:p>
          <a:p>
            <a:pPr>
              <a:buNone/>
            </a:pPr>
            <a:endParaRPr lang="en-GB" sz="3200" dirty="0" smtClean="0"/>
          </a:p>
          <a:p>
            <a:pPr marL="109728" indent="0">
              <a:buNone/>
            </a:pPr>
            <a:r>
              <a:rPr lang="en-GB" sz="3200" dirty="0" smtClean="0"/>
              <a:t>Pictures or photographs can be very helpful to a child with ASD.</a:t>
            </a:r>
          </a:p>
          <a:p>
            <a:pPr>
              <a:buNone/>
            </a:pPr>
            <a:endParaRPr lang="en-GB" dirty="0" smtClean="0"/>
          </a:p>
          <a:p>
            <a:pPr>
              <a:buNone/>
            </a:pPr>
            <a:endParaRPr lang="en-GB" sz="2000" dirty="0" smtClean="0"/>
          </a:p>
          <a:p>
            <a:pPr>
              <a:buNone/>
            </a:pPr>
            <a:endParaRPr lang="en-GB" sz="2000" dirty="0"/>
          </a:p>
        </p:txBody>
      </p:sp>
      <p:sp>
        <p:nvSpPr>
          <p:cNvPr id="3" name="Title 2"/>
          <p:cNvSpPr>
            <a:spLocks noGrp="1"/>
          </p:cNvSpPr>
          <p:nvPr>
            <p:ph type="title"/>
          </p:nvPr>
        </p:nvSpPr>
        <p:spPr>
          <a:xfrm>
            <a:off x="467080" y="274638"/>
            <a:ext cx="8065416" cy="1143000"/>
          </a:xfrm>
        </p:spPr>
        <p:txBody>
          <a:bodyPr/>
          <a:lstStyle/>
          <a:p>
            <a:r>
              <a:rPr lang="en-GB" dirty="0" smtClean="0"/>
              <a:t>Visual supports</a:t>
            </a:r>
            <a:endParaRPr lang="en-GB" dirty="0"/>
          </a:p>
        </p:txBody>
      </p:sp>
      <p:pic>
        <p:nvPicPr>
          <p:cNvPr id="4" name="Picture 3" descr="traffic lights.jpg"/>
          <p:cNvPicPr>
            <a:picLocks noChangeAspect="1"/>
          </p:cNvPicPr>
          <p:nvPr/>
        </p:nvPicPr>
        <p:blipFill>
          <a:blip r:embed="rId5" cstate="print"/>
          <a:srcRect l="25995" r="28513"/>
          <a:stretch>
            <a:fillRect/>
          </a:stretch>
        </p:blipFill>
        <p:spPr>
          <a:xfrm>
            <a:off x="5345645" y="2004730"/>
            <a:ext cx="1008112" cy="1772816"/>
          </a:xfrm>
          <a:prstGeom prst="rect">
            <a:avLst/>
          </a:prstGeom>
        </p:spPr>
      </p:pic>
      <p:pic>
        <p:nvPicPr>
          <p:cNvPr id="5" name="Picture 4" descr="toilet.png"/>
          <p:cNvPicPr>
            <a:picLocks noChangeAspect="1"/>
          </p:cNvPicPr>
          <p:nvPr/>
        </p:nvPicPr>
        <p:blipFill>
          <a:blip r:embed="rId6" cstate="print"/>
          <a:stretch>
            <a:fillRect/>
          </a:stretch>
        </p:blipFill>
        <p:spPr>
          <a:xfrm>
            <a:off x="2051720" y="2037409"/>
            <a:ext cx="1725935" cy="172593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192431053"/>
      </p:ext>
    </p:extLst>
  </p:cSld>
  <p:clrMapOvr>
    <a:masterClrMapping/>
  </p:clrMapOvr>
  <mc:AlternateContent xmlns:mc="http://schemas.openxmlformats.org/markup-compatibility/2006" xmlns:p14="http://schemas.microsoft.com/office/powerpoint/2010/main">
    <mc:Choice Requires="p14">
      <p:transition p14:dur="0" advTm="47636"/>
    </mc:Choice>
    <mc:Fallback xmlns="">
      <p:transition advTm="4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042792" cy="4525963"/>
          </a:xfrm>
        </p:spPr>
        <p:txBody>
          <a:bodyPr>
            <a:normAutofit/>
          </a:bodyPr>
          <a:lstStyle/>
          <a:p>
            <a:pPr marL="109728" indent="0" algn="ctr">
              <a:buNone/>
            </a:pPr>
            <a:endParaRPr lang="en-GB" dirty="0" smtClean="0">
              <a:latin typeface="Comic Sans MS" panose="030F0702030302020204" pitchFamily="66" charset="0"/>
            </a:endParaRPr>
          </a:p>
          <a:p>
            <a:pPr marL="109728" indent="0">
              <a:buNone/>
            </a:pPr>
            <a:endParaRPr lang="en-GB" dirty="0">
              <a:latin typeface="Comic Sans MS" panose="030F0702030302020204" pitchFamily="66" charset="0"/>
            </a:endParaRPr>
          </a:p>
        </p:txBody>
      </p:sp>
      <p:sp>
        <p:nvSpPr>
          <p:cNvPr id="3" name="Title 2"/>
          <p:cNvSpPr>
            <a:spLocks noGrp="1"/>
          </p:cNvSpPr>
          <p:nvPr>
            <p:ph type="title"/>
          </p:nvPr>
        </p:nvSpPr>
        <p:spPr>
          <a:xfrm>
            <a:off x="611560" y="274638"/>
            <a:ext cx="7920936" cy="1143000"/>
          </a:xfrm>
        </p:spPr>
        <p:txBody>
          <a:bodyPr>
            <a:normAutofit/>
          </a:bodyPr>
          <a:lstStyle/>
          <a:p>
            <a:r>
              <a:rPr lang="en-GB" dirty="0" smtClean="0"/>
              <a:t>Resource examples</a:t>
            </a:r>
            <a:br>
              <a:rPr lang="en-GB" dirty="0" smtClean="0"/>
            </a:br>
            <a:r>
              <a:rPr lang="en-GB" sz="2700" b="0" dirty="0" smtClean="0"/>
              <a:t>Toilet Routine </a:t>
            </a:r>
            <a:endParaRPr lang="en-GB" sz="2700" b="0" dirty="0"/>
          </a:p>
        </p:txBody>
      </p:sp>
      <p:pic>
        <p:nvPicPr>
          <p:cNvPr id="7" name="Picture 6" descr="Parent Resource Pack - Microsoft Word"/>
          <p:cNvPicPr>
            <a:picLocks noChangeAspect="1"/>
          </p:cNvPicPr>
          <p:nvPr/>
        </p:nvPicPr>
        <p:blipFill rotWithShape="1">
          <a:blip r:embed="rId5">
            <a:extLst>
              <a:ext uri="{28A0092B-C50C-407E-A947-70E740481C1C}">
                <a14:useLocalDpi xmlns:a14="http://schemas.microsoft.com/office/drawing/2010/main" val="0"/>
              </a:ext>
            </a:extLst>
          </a:blip>
          <a:srcRect l="43506" t="24678" r="28682" b="11772"/>
          <a:stretch/>
        </p:blipFill>
        <p:spPr>
          <a:xfrm>
            <a:off x="3563888" y="1042671"/>
            <a:ext cx="3949269" cy="540327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794592014"/>
      </p:ext>
    </p:extLst>
  </p:cSld>
  <p:clrMapOvr>
    <a:masterClrMapping/>
  </p:clrMapOvr>
  <mc:AlternateContent xmlns:mc="http://schemas.openxmlformats.org/markup-compatibility/2006" xmlns:p14="http://schemas.microsoft.com/office/powerpoint/2010/main">
    <mc:Choice Requires="p14">
      <p:transition p14:dur="0" advTm="19518"/>
    </mc:Choice>
    <mc:Fallback xmlns="">
      <p:transition advTm="1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042792" cy="4525963"/>
          </a:xfrm>
        </p:spPr>
        <p:txBody>
          <a:bodyPr>
            <a:normAutofit/>
          </a:bodyPr>
          <a:lstStyle/>
          <a:p>
            <a:pPr marL="109728" indent="0" algn="ctr">
              <a:buNone/>
            </a:pPr>
            <a:endParaRPr lang="en-GB" dirty="0" smtClean="0">
              <a:latin typeface="Comic Sans MS" panose="030F0702030302020204" pitchFamily="66" charset="0"/>
            </a:endParaRPr>
          </a:p>
          <a:p>
            <a:pPr marL="109728" indent="0">
              <a:buNone/>
            </a:pPr>
            <a:endParaRPr lang="en-GB" dirty="0">
              <a:latin typeface="Comic Sans MS" panose="030F0702030302020204" pitchFamily="66" charset="0"/>
            </a:endParaRPr>
          </a:p>
        </p:txBody>
      </p:sp>
      <p:sp>
        <p:nvSpPr>
          <p:cNvPr id="3" name="Title 2"/>
          <p:cNvSpPr>
            <a:spLocks noGrp="1"/>
          </p:cNvSpPr>
          <p:nvPr>
            <p:ph type="title"/>
          </p:nvPr>
        </p:nvSpPr>
        <p:spPr/>
        <p:txBody>
          <a:bodyPr>
            <a:normAutofit/>
          </a:bodyPr>
          <a:lstStyle/>
          <a:p>
            <a:r>
              <a:rPr lang="en-GB" dirty="0" smtClean="0"/>
              <a:t>Resource examples</a:t>
            </a:r>
            <a:br>
              <a:rPr lang="en-GB" dirty="0" smtClean="0"/>
            </a:br>
            <a:r>
              <a:rPr lang="en-GB" sz="2700" b="0" dirty="0" smtClean="0"/>
              <a:t>Washing Hands Routine </a:t>
            </a:r>
            <a:endParaRPr lang="en-GB" sz="2700" b="0" dirty="0"/>
          </a:p>
        </p:txBody>
      </p:sp>
      <p:pic>
        <p:nvPicPr>
          <p:cNvPr id="4" name="Picture 3"/>
          <p:cNvPicPr/>
          <p:nvPr/>
        </p:nvPicPr>
        <p:blipFill rotWithShape="1">
          <a:blip r:embed="rId5">
            <a:extLst>
              <a:ext uri="{28A0092B-C50C-407E-A947-70E740481C1C}">
                <a14:useLocalDpi xmlns:a14="http://schemas.microsoft.com/office/drawing/2010/main" val="0"/>
              </a:ext>
            </a:extLst>
          </a:blip>
          <a:srcRect t="50788"/>
          <a:stretch/>
        </p:blipFill>
        <p:spPr bwMode="auto">
          <a:xfrm>
            <a:off x="971600" y="1916832"/>
            <a:ext cx="7240473" cy="2229227"/>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201092178"/>
      </p:ext>
    </p:extLst>
  </p:cSld>
  <p:clrMapOvr>
    <a:masterClrMapping/>
  </p:clrMapOvr>
  <mc:AlternateContent xmlns:mc="http://schemas.openxmlformats.org/markup-compatibility/2006" xmlns:p14="http://schemas.microsoft.com/office/powerpoint/2010/main">
    <mc:Choice Requires="p14">
      <p:transition p14:dur="0" advTm="29024"/>
    </mc:Choice>
    <mc:Fallback xmlns="">
      <p:transition advTm="2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20688"/>
            <a:ext cx="8229600" cy="1224136"/>
          </a:xfrm>
        </p:spPr>
        <p:txBody>
          <a:bodyPr>
            <a:normAutofit fontScale="90000"/>
          </a:bodyPr>
          <a:lstStyle/>
          <a:p>
            <a:r>
              <a:rPr lang="en-GB" sz="4600" dirty="0" smtClean="0"/>
              <a:t>Resource examples</a:t>
            </a:r>
            <a:r>
              <a:rPr lang="en-GB" sz="3600" dirty="0" smtClean="0">
                <a:latin typeface="Comic Sans MS" panose="030F0702030302020204" pitchFamily="66" charset="0"/>
              </a:rPr>
              <a:t/>
            </a:r>
            <a:br>
              <a:rPr lang="en-GB" sz="3600" dirty="0" smtClean="0">
                <a:latin typeface="Comic Sans MS" panose="030F0702030302020204" pitchFamily="66" charset="0"/>
              </a:rPr>
            </a:br>
            <a:r>
              <a:rPr lang="en-GB" sz="3000" b="0" dirty="0" smtClean="0">
                <a:latin typeface="+mn-lt"/>
              </a:rPr>
              <a:t>Coat visuals</a:t>
            </a:r>
            <a:r>
              <a:rPr lang="en-GB" sz="3000" b="0" dirty="0">
                <a:latin typeface="+mn-lt"/>
              </a:rPr>
              <a:t/>
            </a:r>
            <a:br>
              <a:rPr lang="en-GB" sz="3000" b="0" dirty="0">
                <a:latin typeface="+mn-lt"/>
              </a:rPr>
            </a:br>
            <a:endParaRPr lang="en-GB" sz="3000" b="0" dirty="0">
              <a:latin typeface="+mn-lt"/>
            </a:endParaRPr>
          </a:p>
        </p:txBody>
      </p:sp>
      <p:sp>
        <p:nvSpPr>
          <p:cNvPr id="4" name="Content Placeholder 1"/>
          <p:cNvSpPr txBox="1">
            <a:spLocks/>
          </p:cNvSpPr>
          <p:nvPr/>
        </p:nvSpPr>
        <p:spPr>
          <a:xfrm>
            <a:off x="4499992" y="1495325"/>
            <a:ext cx="4042792"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Font typeface="Wingdings 3"/>
              <a:buNone/>
            </a:pPr>
            <a:endParaRPr lang="en-GB" dirty="0">
              <a:latin typeface="Comic Sans MS" panose="030F0702030302020204" pitchFamily="66" charset="0"/>
            </a:endParaRPr>
          </a:p>
        </p:txBody>
      </p:sp>
      <p:pic>
        <p:nvPicPr>
          <p:cNvPr id="2" name="Picture 1"/>
          <p:cNvPicPr>
            <a:picLocks noChangeAspect="1"/>
          </p:cNvPicPr>
          <p:nvPr/>
        </p:nvPicPr>
        <p:blipFill rotWithShape="1">
          <a:blip r:embed="rId5"/>
          <a:srcRect l="49213" t="20586" r="27163" b="20586"/>
          <a:stretch/>
        </p:blipFill>
        <p:spPr>
          <a:xfrm>
            <a:off x="1115616" y="1596938"/>
            <a:ext cx="3168352" cy="4435694"/>
          </a:xfrm>
          <a:prstGeom prst="rect">
            <a:avLst/>
          </a:prstGeom>
        </p:spPr>
      </p:pic>
      <p:pic>
        <p:nvPicPr>
          <p:cNvPr id="6" name="Picture 5"/>
          <p:cNvPicPr>
            <a:picLocks noChangeAspect="1"/>
          </p:cNvPicPr>
          <p:nvPr/>
        </p:nvPicPr>
        <p:blipFill rotWithShape="1">
          <a:blip r:embed="rId6"/>
          <a:srcRect l="25588" t="25764" r="50787" b="15407"/>
          <a:stretch/>
        </p:blipFill>
        <p:spPr>
          <a:xfrm>
            <a:off x="4644008" y="1596938"/>
            <a:ext cx="3168352" cy="443569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443135684"/>
      </p:ext>
    </p:extLst>
  </p:cSld>
  <p:clrMapOvr>
    <a:masterClrMapping/>
  </p:clrMapOvr>
  <mc:AlternateContent xmlns:mc="http://schemas.openxmlformats.org/markup-compatibility/2006" xmlns:p14="http://schemas.microsoft.com/office/powerpoint/2010/main">
    <mc:Choice Requires="p14">
      <p:transition p14:dur="0" advTm="19488"/>
    </mc:Choice>
    <mc:Fallback xmlns="">
      <p:transition advTm="19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075296" cy="629663"/>
          </a:xfrm>
        </p:spPr>
        <p:txBody>
          <a:bodyPr>
            <a:normAutofit fontScale="90000"/>
          </a:bodyPr>
          <a:lstStyle/>
          <a:p>
            <a:r>
              <a:rPr lang="en-GB" dirty="0"/>
              <a:t>Resource </a:t>
            </a:r>
            <a:r>
              <a:rPr lang="en-GB" dirty="0" smtClean="0"/>
              <a:t>examples</a:t>
            </a:r>
            <a:br>
              <a:rPr lang="en-GB" dirty="0" smtClean="0"/>
            </a:br>
            <a:r>
              <a:rPr lang="en-GB" sz="3000" b="0" dirty="0" smtClean="0"/>
              <a:t>Calendar</a:t>
            </a:r>
            <a:endParaRPr lang="en-GB" sz="3000" b="0" dirty="0"/>
          </a:p>
        </p:txBody>
      </p:sp>
      <p:pic>
        <p:nvPicPr>
          <p:cNvPr id="2" name="Picture 1" descr="Parent Resource Pack [Read-Only] - Microsoft Word"/>
          <p:cNvPicPr>
            <a:picLocks noChangeAspect="1"/>
          </p:cNvPicPr>
          <p:nvPr/>
        </p:nvPicPr>
        <p:blipFill rotWithShape="1">
          <a:blip r:embed="rId5">
            <a:extLst>
              <a:ext uri="{28A0092B-C50C-407E-A947-70E740481C1C}">
                <a14:useLocalDpi xmlns:a14="http://schemas.microsoft.com/office/drawing/2010/main" val="0"/>
              </a:ext>
            </a:extLst>
          </a:blip>
          <a:srcRect l="36199" t="21234" r="36363" b="37358"/>
          <a:stretch/>
        </p:blipFill>
        <p:spPr>
          <a:xfrm>
            <a:off x="6242059" y="1221898"/>
            <a:ext cx="2920727" cy="2596707"/>
          </a:xfrm>
          <a:prstGeom prst="rect">
            <a:avLst/>
          </a:prstGeom>
        </p:spPr>
      </p:pic>
      <p:pic>
        <p:nvPicPr>
          <p:cNvPr id="6" name="Picture 5" descr="Parent Resource Pack [Read-Only] - Microsoft Word"/>
          <p:cNvPicPr>
            <a:picLocks noChangeAspect="1"/>
          </p:cNvPicPr>
          <p:nvPr/>
        </p:nvPicPr>
        <p:blipFill rotWithShape="1">
          <a:blip r:embed="rId6">
            <a:extLst>
              <a:ext uri="{28A0092B-C50C-407E-A947-70E740481C1C}">
                <a14:useLocalDpi xmlns:a14="http://schemas.microsoft.com/office/drawing/2010/main" val="0"/>
              </a:ext>
            </a:extLst>
          </a:blip>
          <a:srcRect l="35454" t="18957" r="36965" b="34895"/>
          <a:stretch/>
        </p:blipFill>
        <p:spPr>
          <a:xfrm>
            <a:off x="3037510" y="904301"/>
            <a:ext cx="3277604" cy="2991328"/>
          </a:xfrm>
          <a:prstGeom prst="rect">
            <a:avLst/>
          </a:prstGeom>
        </p:spPr>
      </p:pic>
      <p:pic>
        <p:nvPicPr>
          <p:cNvPr id="9" name="Picture 8" descr="Parent Resource Pack - Microsoft Word"/>
          <p:cNvPicPr>
            <a:picLocks noChangeAspect="1"/>
          </p:cNvPicPr>
          <p:nvPr/>
        </p:nvPicPr>
        <p:blipFill rotWithShape="1">
          <a:blip r:embed="rId7">
            <a:extLst>
              <a:ext uri="{28A0092B-C50C-407E-A947-70E740481C1C}">
                <a14:useLocalDpi xmlns:a14="http://schemas.microsoft.com/office/drawing/2010/main" val="0"/>
              </a:ext>
            </a:extLst>
          </a:blip>
          <a:srcRect l="51020" t="29057" r="31492" b="8035"/>
          <a:stretch/>
        </p:blipFill>
        <p:spPr>
          <a:xfrm rot="5400000">
            <a:off x="3398938" y="2446663"/>
            <a:ext cx="2160241" cy="5738489"/>
          </a:xfrm>
          <a:prstGeom prst="rect">
            <a:avLst/>
          </a:prstGeom>
        </p:spPr>
      </p:pic>
      <p:pic>
        <p:nvPicPr>
          <p:cNvPr id="10" name="Picture 9" descr="Parent Resource Pack [Read-Only] - Microsoft Word"/>
          <p:cNvPicPr>
            <a:picLocks noChangeAspect="1"/>
          </p:cNvPicPr>
          <p:nvPr/>
        </p:nvPicPr>
        <p:blipFill rotWithShape="1">
          <a:blip r:embed="rId8">
            <a:extLst>
              <a:ext uri="{28A0092B-C50C-407E-A947-70E740481C1C}">
                <a14:useLocalDpi xmlns:a14="http://schemas.microsoft.com/office/drawing/2010/main" val="0"/>
              </a:ext>
            </a:extLst>
          </a:blip>
          <a:srcRect l="35324" t="21771" r="36105" b="36447"/>
          <a:stretch/>
        </p:blipFill>
        <p:spPr>
          <a:xfrm>
            <a:off x="214612" y="1155369"/>
            <a:ext cx="3071137" cy="262793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487150918"/>
      </p:ext>
    </p:extLst>
  </p:cSld>
  <p:clrMapOvr>
    <a:masterClrMapping/>
  </p:clrMapOvr>
  <mc:AlternateContent xmlns:mc="http://schemas.openxmlformats.org/markup-compatibility/2006" xmlns:p14="http://schemas.microsoft.com/office/powerpoint/2010/main">
    <mc:Choice Requires="p14">
      <p:transition p14:dur="0" advTm="14270"/>
    </mc:Choice>
    <mc:Fallback xmlns="">
      <p:transition advTm="1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800" y="347662"/>
            <a:ext cx="8075296" cy="1143000"/>
          </a:xfrm>
        </p:spPr>
        <p:txBody>
          <a:bodyPr>
            <a:normAutofit fontScale="90000"/>
          </a:bodyPr>
          <a:lstStyle/>
          <a:p>
            <a:r>
              <a:rPr lang="en-GB" dirty="0"/>
              <a:t>Resource </a:t>
            </a:r>
            <a:r>
              <a:rPr lang="en-GB" dirty="0" smtClean="0"/>
              <a:t>examples</a:t>
            </a:r>
            <a:br>
              <a:rPr lang="en-GB" dirty="0" smtClean="0"/>
            </a:br>
            <a:r>
              <a:rPr lang="en-GB" sz="3000" b="0" dirty="0" smtClean="0"/>
              <a:t>Sleeps until I start school</a:t>
            </a:r>
            <a:br>
              <a:rPr lang="en-GB" sz="3000" b="0" dirty="0" smtClean="0"/>
            </a:br>
            <a:r>
              <a:rPr lang="en-GB" sz="3000" b="0" dirty="0" smtClean="0"/>
              <a:t> </a:t>
            </a:r>
            <a:endParaRPr lang="en-GB" sz="3000" b="0" dirty="0"/>
          </a:p>
        </p:txBody>
      </p:sp>
      <p:graphicFrame>
        <p:nvGraphicFramePr>
          <p:cNvPr id="9" name="Table 8"/>
          <p:cNvGraphicFramePr>
            <a:graphicFrameLocks noGrp="1"/>
          </p:cNvGraphicFramePr>
          <p:nvPr>
            <p:extLst>
              <p:ext uri="{D42A27DB-BD31-4B8C-83A1-F6EECF244321}">
                <p14:modId xmlns:p14="http://schemas.microsoft.com/office/powerpoint/2010/main" val="1274914628"/>
              </p:ext>
            </p:extLst>
          </p:nvPr>
        </p:nvGraphicFramePr>
        <p:xfrm>
          <a:off x="431800" y="2387454"/>
          <a:ext cx="7848932" cy="1496050"/>
        </p:xfrm>
        <a:graphic>
          <a:graphicData uri="http://schemas.openxmlformats.org/drawingml/2006/table">
            <a:tbl>
              <a:tblPr firstRow="1" bandRow="1">
                <a:tableStyleId>{5940675A-B579-460E-94D1-54222C63F5DA}</a:tableStyleId>
              </a:tblPr>
              <a:tblGrid>
                <a:gridCol w="1121276">
                  <a:extLst>
                    <a:ext uri="{9D8B030D-6E8A-4147-A177-3AD203B41FA5}">
                      <a16:colId xmlns:a16="http://schemas.microsoft.com/office/drawing/2014/main" val="20000"/>
                    </a:ext>
                  </a:extLst>
                </a:gridCol>
                <a:gridCol w="1121276">
                  <a:extLst>
                    <a:ext uri="{9D8B030D-6E8A-4147-A177-3AD203B41FA5}">
                      <a16:colId xmlns:a16="http://schemas.microsoft.com/office/drawing/2014/main" val="20001"/>
                    </a:ext>
                  </a:extLst>
                </a:gridCol>
                <a:gridCol w="1121276">
                  <a:extLst>
                    <a:ext uri="{9D8B030D-6E8A-4147-A177-3AD203B41FA5}">
                      <a16:colId xmlns:a16="http://schemas.microsoft.com/office/drawing/2014/main" val="20002"/>
                    </a:ext>
                  </a:extLst>
                </a:gridCol>
                <a:gridCol w="1121276">
                  <a:extLst>
                    <a:ext uri="{9D8B030D-6E8A-4147-A177-3AD203B41FA5}">
                      <a16:colId xmlns:a16="http://schemas.microsoft.com/office/drawing/2014/main" val="20003"/>
                    </a:ext>
                  </a:extLst>
                </a:gridCol>
                <a:gridCol w="1121276">
                  <a:extLst>
                    <a:ext uri="{9D8B030D-6E8A-4147-A177-3AD203B41FA5}">
                      <a16:colId xmlns:a16="http://schemas.microsoft.com/office/drawing/2014/main" val="20004"/>
                    </a:ext>
                  </a:extLst>
                </a:gridCol>
                <a:gridCol w="1121276">
                  <a:extLst>
                    <a:ext uri="{9D8B030D-6E8A-4147-A177-3AD203B41FA5}">
                      <a16:colId xmlns:a16="http://schemas.microsoft.com/office/drawing/2014/main" val="20005"/>
                    </a:ext>
                  </a:extLst>
                </a:gridCol>
                <a:gridCol w="1121276">
                  <a:extLst>
                    <a:ext uri="{9D8B030D-6E8A-4147-A177-3AD203B41FA5}">
                      <a16:colId xmlns:a16="http://schemas.microsoft.com/office/drawing/2014/main" val="20006"/>
                    </a:ext>
                  </a:extLst>
                </a:gridCol>
              </a:tblGrid>
              <a:tr h="149605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0"/>
                  </a:ext>
                </a:extLst>
              </a:tr>
            </a:tbl>
          </a:graphicData>
        </a:graphic>
      </p:graphicFrame>
      <p:sp>
        <p:nvSpPr>
          <p:cNvPr id="34" name="Rectangle 17"/>
          <p:cNvSpPr>
            <a:spLocks noChangeArrowheads="1"/>
          </p:cNvSpPr>
          <p:nvPr/>
        </p:nvSpPr>
        <p:spPr bwMode="auto">
          <a:xfrm flipV="1">
            <a:off x="986770" y="-44294"/>
            <a:ext cx="85615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3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278" y="2708920"/>
            <a:ext cx="1130984" cy="9106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5789" y="2680175"/>
            <a:ext cx="1130984" cy="9106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270" y="2708920"/>
            <a:ext cx="1130984" cy="9106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4775" y="2708920"/>
            <a:ext cx="1130984" cy="9106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0762" y="2708920"/>
            <a:ext cx="1130984" cy="91060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9631" y="2758555"/>
            <a:ext cx="1130984" cy="9106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8806" y="2708920"/>
            <a:ext cx="1130984" cy="91060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100861361"/>
      </p:ext>
    </p:extLst>
  </p:cSld>
  <p:clrMapOvr>
    <a:masterClrMapping/>
  </p:clrMapOvr>
  <mc:AlternateContent xmlns:mc="http://schemas.openxmlformats.org/markup-compatibility/2006" xmlns:p14="http://schemas.microsoft.com/office/powerpoint/2010/main">
    <mc:Choice Requires="p14">
      <p:transition p14:dur="0" advTm="16187"/>
    </mc:Choice>
    <mc:Fallback xmlns="">
      <p:transition advTm="1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Resource </a:t>
            </a:r>
            <a:r>
              <a:rPr lang="en-GB" dirty="0" smtClean="0"/>
              <a:t>examples</a:t>
            </a:r>
            <a:br>
              <a:rPr lang="en-GB" dirty="0" smtClean="0"/>
            </a:br>
            <a:r>
              <a:rPr lang="en-GB" sz="2700" b="0" dirty="0" smtClean="0">
                <a:latin typeface="+mn-lt"/>
              </a:rPr>
              <a:t>Social story</a:t>
            </a:r>
            <a:endParaRPr lang="en-GB" sz="2700" b="0" dirty="0">
              <a:latin typeface="+mn-lt"/>
            </a:endParaRPr>
          </a:p>
        </p:txBody>
      </p:sp>
      <p:sp>
        <p:nvSpPr>
          <p:cNvPr id="4" name="Content Placeholder 1"/>
          <p:cNvSpPr txBox="1">
            <a:spLocks/>
          </p:cNvSpPr>
          <p:nvPr/>
        </p:nvSpPr>
        <p:spPr>
          <a:xfrm>
            <a:off x="2432985" y="1484784"/>
            <a:ext cx="411480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Font typeface="Wingdings 3"/>
              <a:buNone/>
            </a:pPr>
            <a:endParaRPr lang="en-GB" sz="2400" dirty="0">
              <a:latin typeface="Comic Sans MS" panose="030F0702030302020204" pitchFamily="66" charset="0"/>
            </a:endParaRPr>
          </a:p>
        </p:txBody>
      </p:sp>
      <p:pic>
        <p:nvPicPr>
          <p:cNvPr id="5" name="Picture 4"/>
          <p:cNvPicPr>
            <a:picLocks noChangeAspect="1"/>
          </p:cNvPicPr>
          <p:nvPr/>
        </p:nvPicPr>
        <p:blipFill rotWithShape="1">
          <a:blip r:embed="rId5"/>
          <a:srcRect l="49213" t="24281" r="27163" b="17785"/>
          <a:stretch/>
        </p:blipFill>
        <p:spPr>
          <a:xfrm>
            <a:off x="1043608" y="1516126"/>
            <a:ext cx="3384376" cy="4666120"/>
          </a:xfrm>
          <a:prstGeom prst="rect">
            <a:avLst/>
          </a:prstGeom>
        </p:spPr>
      </p:pic>
      <p:pic>
        <p:nvPicPr>
          <p:cNvPr id="7" name="Picture 6"/>
          <p:cNvPicPr>
            <a:picLocks noChangeAspect="1"/>
          </p:cNvPicPr>
          <p:nvPr/>
        </p:nvPicPr>
        <p:blipFill rotWithShape="1">
          <a:blip r:embed="rId6"/>
          <a:srcRect l="49213" t="26510" r="27163" b="14982"/>
          <a:stretch/>
        </p:blipFill>
        <p:spPr>
          <a:xfrm>
            <a:off x="4563471" y="1484784"/>
            <a:ext cx="3373691" cy="469746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961897293"/>
      </p:ext>
    </p:extLst>
  </p:cSld>
  <p:clrMapOvr>
    <a:masterClrMapping/>
  </p:clrMapOvr>
  <mc:AlternateContent xmlns:mc="http://schemas.openxmlformats.org/markup-compatibility/2006" xmlns:p14="http://schemas.microsoft.com/office/powerpoint/2010/main">
    <mc:Choice Requires="p14">
      <p:transition p14:dur="0" advTm="27045"/>
    </mc:Choice>
    <mc:Fallback xmlns="">
      <p:transition advTm="2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Resource examples</a:t>
            </a:r>
            <a:br>
              <a:rPr lang="en-GB" dirty="0" smtClean="0"/>
            </a:br>
            <a:r>
              <a:rPr lang="en-GB" sz="3000" b="0" dirty="0" smtClean="0"/>
              <a:t>Travel Schedule</a:t>
            </a:r>
            <a:endParaRPr lang="en-GB" sz="3000" b="0" dirty="0"/>
          </a:p>
        </p:txBody>
      </p:sp>
      <p:sp>
        <p:nvSpPr>
          <p:cNvPr id="4" name="Content Placeholder 1"/>
          <p:cNvSpPr txBox="1">
            <a:spLocks/>
          </p:cNvSpPr>
          <p:nvPr/>
        </p:nvSpPr>
        <p:spPr>
          <a:xfrm>
            <a:off x="4499992" y="1495325"/>
            <a:ext cx="4042792"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Font typeface="Wingdings 3"/>
              <a:buNone/>
            </a:pPr>
            <a:endParaRPr lang="en-GB" dirty="0">
              <a:latin typeface="Comic Sans MS" panose="030F0702030302020204" pitchFamily="66" charset="0"/>
            </a:endParaRPr>
          </a:p>
        </p:txBody>
      </p:sp>
      <p:pic>
        <p:nvPicPr>
          <p:cNvPr id="7" name="Picture 6"/>
          <p:cNvPicPr>
            <a:picLocks noChangeAspect="1"/>
          </p:cNvPicPr>
          <p:nvPr/>
        </p:nvPicPr>
        <p:blipFill rotWithShape="1">
          <a:blip r:embed="rId5"/>
          <a:srcRect l="20863" t="23387" r="64962" b="9381"/>
          <a:stretch/>
        </p:blipFill>
        <p:spPr>
          <a:xfrm>
            <a:off x="3563888" y="1124744"/>
            <a:ext cx="2088232" cy="556862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615609483"/>
      </p:ext>
    </p:extLst>
  </p:cSld>
  <p:clrMapOvr>
    <a:masterClrMapping/>
  </p:clrMapOvr>
  <mc:AlternateContent xmlns:mc="http://schemas.openxmlformats.org/markup-compatibility/2006" xmlns:p14="http://schemas.microsoft.com/office/powerpoint/2010/main">
    <mc:Choice Requires="p14">
      <p:transition p14:dur="0" advTm="15894"/>
    </mc:Choice>
    <mc:Fallback xmlns="">
      <p:transition advTm="1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1818"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5319" y="1196752"/>
            <a:ext cx="8075295" cy="4525963"/>
          </a:xfrm>
        </p:spPr>
        <p:txBody>
          <a:bodyPr>
            <a:normAutofit lnSpcReduction="10000"/>
          </a:bodyPr>
          <a:lstStyle/>
          <a:p>
            <a:pPr marL="109728" indent="0" algn="just">
              <a:buNone/>
            </a:pPr>
            <a:r>
              <a:rPr lang="en-GB" dirty="0" smtClean="0"/>
              <a:t>“Take advantage of additional visits to the classroom if your child needs that.”</a:t>
            </a:r>
          </a:p>
          <a:p>
            <a:pPr marL="109728" indent="0" algn="just">
              <a:buNone/>
            </a:pPr>
            <a:endParaRPr lang="en-GB" sz="2000" dirty="0">
              <a:latin typeface="Comic Sans MS" panose="030F0702030302020204" pitchFamily="66" charset="0"/>
            </a:endParaRPr>
          </a:p>
          <a:p>
            <a:pPr marL="109728" indent="0" algn="just">
              <a:buNone/>
            </a:pPr>
            <a:endParaRPr lang="en-GB" sz="2400" dirty="0" smtClean="0">
              <a:latin typeface="Comic Sans MS" panose="030F0702030302020204" pitchFamily="66" charset="0"/>
            </a:endParaRPr>
          </a:p>
          <a:p>
            <a:pPr marL="109728" indent="0" algn="just">
              <a:buNone/>
            </a:pPr>
            <a:endParaRPr lang="en-GB" sz="2400" dirty="0">
              <a:latin typeface="Comic Sans MS" panose="030F0702030302020204" pitchFamily="66" charset="0"/>
            </a:endParaRPr>
          </a:p>
          <a:p>
            <a:pPr marL="109728" indent="0" algn="just">
              <a:buNone/>
            </a:pPr>
            <a:r>
              <a:rPr lang="en-GB" dirty="0" smtClean="0"/>
              <a:t>“It can be very helpful if children have practised wearing their new uniform.”</a:t>
            </a:r>
          </a:p>
          <a:p>
            <a:pPr marL="109728" indent="0" algn="just">
              <a:buNone/>
            </a:pPr>
            <a:endParaRPr lang="en-GB" sz="2000" dirty="0">
              <a:latin typeface="Comic Sans MS" panose="030F0702030302020204" pitchFamily="66" charset="0"/>
            </a:endParaRPr>
          </a:p>
          <a:p>
            <a:pPr marL="109728" indent="0" algn="just">
              <a:buNone/>
            </a:pPr>
            <a:endParaRPr lang="en-GB" sz="2000" dirty="0" smtClean="0">
              <a:latin typeface="Comic Sans MS" panose="030F0702030302020204" pitchFamily="66" charset="0"/>
            </a:endParaRPr>
          </a:p>
          <a:p>
            <a:pPr marL="109728" indent="0" algn="just">
              <a:buNone/>
            </a:pPr>
            <a:r>
              <a:rPr lang="en-GB" dirty="0" smtClean="0"/>
              <a:t>“It is a great help if children have practised using their new lunch box.”</a:t>
            </a:r>
          </a:p>
        </p:txBody>
      </p:sp>
      <p:sp>
        <p:nvSpPr>
          <p:cNvPr id="3" name="Title 2"/>
          <p:cNvSpPr>
            <a:spLocks noGrp="1"/>
          </p:cNvSpPr>
          <p:nvPr>
            <p:ph type="title"/>
          </p:nvPr>
        </p:nvSpPr>
        <p:spPr>
          <a:xfrm>
            <a:off x="539552" y="274638"/>
            <a:ext cx="7992944" cy="1143000"/>
          </a:xfrm>
        </p:spPr>
        <p:txBody>
          <a:bodyPr/>
          <a:lstStyle/>
          <a:p>
            <a:r>
              <a:rPr lang="en-GB" dirty="0" smtClean="0"/>
              <a:t>What the teachers said…</a:t>
            </a:r>
            <a:endParaRPr lang="en-GB"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0" y="1511850"/>
            <a:ext cx="2171545" cy="16558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3459733"/>
            <a:ext cx="1168996" cy="94980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78849193"/>
      </p:ext>
    </p:extLst>
  </p:cSld>
  <p:clrMapOvr>
    <a:masterClrMapping/>
  </p:clrMapOvr>
  <mc:AlternateContent xmlns:mc="http://schemas.openxmlformats.org/markup-compatibility/2006" xmlns:p14="http://schemas.microsoft.com/office/powerpoint/2010/main">
    <mc:Choice Requires="p14">
      <p:transition p14:dur="0" advTm="33740"/>
    </mc:Choice>
    <mc:Fallback xmlns="">
      <p:transition advTm="3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048" y="980728"/>
            <a:ext cx="8229600" cy="4525963"/>
          </a:xfrm>
        </p:spPr>
        <p:txBody>
          <a:bodyPr>
            <a:normAutofit/>
          </a:bodyPr>
          <a:lstStyle/>
          <a:p>
            <a:pPr marL="109728" indent="0">
              <a:buClr>
                <a:srgbClr val="44C3CF"/>
              </a:buClr>
              <a:buNone/>
            </a:pPr>
            <a:endParaRPr lang="en-GB" dirty="0" smtClean="0"/>
          </a:p>
          <a:p>
            <a:pPr algn="just"/>
            <a:r>
              <a:rPr lang="en-GB" dirty="0"/>
              <a:t>The characteristics of Autism vary in severity and one person’s profile may change over time and with development.</a:t>
            </a:r>
          </a:p>
          <a:p>
            <a:pPr algn="just"/>
            <a:endParaRPr lang="en-GB" dirty="0" smtClean="0"/>
          </a:p>
          <a:p>
            <a:pPr algn="just"/>
            <a:r>
              <a:rPr lang="en-GB" dirty="0"/>
              <a:t>Individuals with A</a:t>
            </a:r>
            <a:r>
              <a:rPr lang="en-GB" dirty="0" smtClean="0"/>
              <a:t>utism </a:t>
            </a:r>
            <a:r>
              <a:rPr lang="en-GB" dirty="0"/>
              <a:t>are </a:t>
            </a:r>
            <a:r>
              <a:rPr lang="en-GB" i="1" dirty="0">
                <a:solidFill>
                  <a:srgbClr val="FF0000"/>
                </a:solidFill>
              </a:rPr>
              <a:t>unique</a:t>
            </a:r>
            <a:r>
              <a:rPr lang="en-GB" dirty="0"/>
              <a:t>.  It is important to remember that not every child will react in the same way to the same situation.</a:t>
            </a:r>
          </a:p>
          <a:p>
            <a:pPr algn="just"/>
            <a:endParaRPr lang="en-GB" dirty="0" smtClean="0"/>
          </a:p>
          <a:p>
            <a:pPr marL="109728" indent="0" algn="just">
              <a:buNone/>
            </a:pPr>
            <a:endParaRPr lang="en-GB" dirty="0"/>
          </a:p>
          <a:p>
            <a:pPr algn="just"/>
            <a:endParaRPr lang="en-GB" dirty="0"/>
          </a:p>
        </p:txBody>
      </p:sp>
      <p:sp>
        <p:nvSpPr>
          <p:cNvPr id="3" name="Title 2"/>
          <p:cNvSpPr>
            <a:spLocks noGrp="1"/>
          </p:cNvSpPr>
          <p:nvPr>
            <p:ph type="title"/>
          </p:nvPr>
        </p:nvSpPr>
        <p:spPr>
          <a:xfrm>
            <a:off x="683568" y="274638"/>
            <a:ext cx="7848928" cy="1143000"/>
          </a:xfrm>
        </p:spPr>
        <p:txBody>
          <a:bodyPr/>
          <a:lstStyle/>
          <a:p>
            <a:r>
              <a:rPr lang="en-GB" dirty="0" smtClean="0"/>
              <a:t>Remember…</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356559517"/>
      </p:ext>
    </p:extLst>
  </p:cSld>
  <p:clrMapOvr>
    <a:masterClrMapping/>
  </p:clrMapOvr>
  <mc:AlternateContent xmlns:mc="http://schemas.openxmlformats.org/markup-compatibility/2006" xmlns:p14="http://schemas.microsoft.com/office/powerpoint/2010/main">
    <mc:Choice Requires="p14">
      <p:transition p14:dur="0" advTm="36009"/>
    </mc:Choice>
    <mc:Fallback xmlns="">
      <p:transition advTm="3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just">
              <a:buNone/>
            </a:pPr>
            <a:r>
              <a:rPr lang="en-GB" dirty="0" smtClean="0"/>
              <a:t>“Information shared about the child, especially regarding likes, dislikes and potential triggers can be very helpful.”</a:t>
            </a:r>
          </a:p>
          <a:p>
            <a:pPr marL="109728" indent="0" algn="just">
              <a:buNone/>
            </a:pPr>
            <a:endParaRPr lang="en-GB" dirty="0"/>
          </a:p>
          <a:p>
            <a:pPr marL="109728" indent="0" algn="just">
              <a:buNone/>
            </a:pPr>
            <a:endParaRPr lang="en-GB" dirty="0" smtClean="0"/>
          </a:p>
          <a:p>
            <a:pPr marL="109728" indent="0" algn="just">
              <a:buNone/>
            </a:pPr>
            <a:endParaRPr lang="en-GB" dirty="0" smtClean="0"/>
          </a:p>
          <a:p>
            <a:pPr marL="109728" indent="0" algn="just">
              <a:buNone/>
            </a:pPr>
            <a:endParaRPr lang="en-GB" dirty="0" smtClean="0"/>
          </a:p>
          <a:p>
            <a:pPr marL="109728" indent="0" algn="just">
              <a:buNone/>
            </a:pPr>
            <a:r>
              <a:rPr lang="en-GB" dirty="0" smtClean="0"/>
              <a:t>“</a:t>
            </a:r>
            <a:r>
              <a:rPr lang="en-GB" dirty="0"/>
              <a:t>It is so important for there to be good communication and liaison between home and school.”</a:t>
            </a:r>
          </a:p>
          <a:p>
            <a:pPr marL="109728" indent="0" algn="just">
              <a:buNone/>
            </a:pPr>
            <a:endParaRPr lang="en-GB" sz="2400" dirty="0">
              <a:latin typeface="Comic Sans MS" panose="030F0702030302020204" pitchFamily="66" charset="0"/>
            </a:endParaRPr>
          </a:p>
          <a:p>
            <a:pPr marL="109728" indent="0" algn="just">
              <a:buNone/>
            </a:pPr>
            <a:endParaRPr lang="en-GB" sz="2400" dirty="0" smtClean="0">
              <a:latin typeface="Comic Sans MS" panose="030F0702030302020204" pitchFamily="66" charset="0"/>
            </a:endParaRPr>
          </a:p>
          <a:p>
            <a:pPr marL="109728" indent="0" algn="just">
              <a:buNone/>
            </a:pPr>
            <a:endParaRPr lang="en-GB" sz="2400" dirty="0">
              <a:latin typeface="Comic Sans MS" panose="030F0702030302020204" pitchFamily="66" charset="0"/>
            </a:endParaRPr>
          </a:p>
          <a:p>
            <a:pPr marL="109728" indent="0" algn="just">
              <a:buNone/>
            </a:pPr>
            <a:endParaRPr lang="en-GB" sz="2400" dirty="0" smtClean="0">
              <a:latin typeface="Comic Sans MS" panose="030F0702030302020204" pitchFamily="66" charset="0"/>
            </a:endParaRPr>
          </a:p>
        </p:txBody>
      </p:sp>
      <p:sp>
        <p:nvSpPr>
          <p:cNvPr id="3" name="Title 2"/>
          <p:cNvSpPr>
            <a:spLocks noGrp="1"/>
          </p:cNvSpPr>
          <p:nvPr>
            <p:ph type="title"/>
          </p:nvPr>
        </p:nvSpPr>
        <p:spPr/>
        <p:txBody>
          <a:bodyPr/>
          <a:lstStyle/>
          <a:p>
            <a:r>
              <a:rPr lang="en-GB" dirty="0" smtClean="0"/>
              <a:t>What the teachers said…</a:t>
            </a:r>
            <a:endParaRPr lang="en-GB"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2564904"/>
            <a:ext cx="2088232" cy="18002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931375554"/>
      </p:ext>
    </p:extLst>
  </p:cSld>
  <p:clrMapOvr>
    <a:masterClrMapping/>
  </p:clrMapOvr>
  <mc:AlternateContent xmlns:mc="http://schemas.openxmlformats.org/markup-compatibility/2006" xmlns:p14="http://schemas.microsoft.com/office/powerpoint/2010/main">
    <mc:Choice Requires="p14">
      <p:transition p14:dur="0" advTm="30120"/>
    </mc:Choice>
    <mc:Fallback xmlns="">
      <p:transition advTm="3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2187451"/>
              </p:ext>
            </p:extLst>
          </p:nvPr>
        </p:nvGraphicFramePr>
        <p:xfrm>
          <a:off x="457200" y="2852936"/>
          <a:ext cx="8075614" cy="2225040"/>
        </p:xfrm>
        <a:graphic>
          <a:graphicData uri="http://schemas.openxmlformats.org/drawingml/2006/table">
            <a:tbl>
              <a:tblPr firstRow="1" bandRow="1">
                <a:tableStyleId>{5C22544A-7EE6-4342-B048-85BDC9FD1C3A}</a:tableStyleId>
              </a:tblPr>
              <a:tblGrid>
                <a:gridCol w="4037807">
                  <a:extLst>
                    <a:ext uri="{9D8B030D-6E8A-4147-A177-3AD203B41FA5}">
                      <a16:colId xmlns:a16="http://schemas.microsoft.com/office/drawing/2014/main" val="3604898475"/>
                    </a:ext>
                  </a:extLst>
                </a:gridCol>
                <a:gridCol w="4037807">
                  <a:extLst>
                    <a:ext uri="{9D8B030D-6E8A-4147-A177-3AD203B41FA5}">
                      <a16:colId xmlns:a16="http://schemas.microsoft.com/office/drawing/2014/main" val="1049776564"/>
                    </a:ext>
                  </a:extLst>
                </a:gridCol>
              </a:tblGrid>
              <a:tr h="370840">
                <a:tc>
                  <a:txBody>
                    <a:bodyPr/>
                    <a:lstStyle/>
                    <a:p>
                      <a:r>
                        <a:rPr lang="en-GB" dirty="0" smtClean="0"/>
                        <a:t>Office Area</a:t>
                      </a:r>
                      <a:endParaRPr lang="en-GB" dirty="0"/>
                    </a:p>
                  </a:txBody>
                  <a:tcPr/>
                </a:tc>
                <a:tc>
                  <a:txBody>
                    <a:bodyPr/>
                    <a:lstStyle/>
                    <a:p>
                      <a:r>
                        <a:rPr lang="en-GB" dirty="0" smtClean="0"/>
                        <a:t>Telephone Number</a:t>
                      </a:r>
                      <a:endParaRPr lang="en-GB" dirty="0"/>
                    </a:p>
                  </a:txBody>
                  <a:tcPr/>
                </a:tc>
                <a:extLst>
                  <a:ext uri="{0D108BD9-81ED-4DB2-BD59-A6C34878D82A}">
                    <a16:rowId xmlns:a16="http://schemas.microsoft.com/office/drawing/2014/main" val="1627369304"/>
                  </a:ext>
                </a:extLst>
              </a:tr>
              <a:tr h="370840">
                <a:tc>
                  <a:txBody>
                    <a:bodyPr/>
                    <a:lstStyle/>
                    <a:p>
                      <a:r>
                        <a:rPr lang="en-GB" dirty="0" smtClean="0"/>
                        <a:t>Armagh </a:t>
                      </a:r>
                      <a:endParaRPr lang="en-GB" dirty="0"/>
                    </a:p>
                  </a:txBody>
                  <a:tcPr/>
                </a:tc>
                <a:tc>
                  <a:txBody>
                    <a:bodyPr/>
                    <a:lstStyle/>
                    <a:p>
                      <a:r>
                        <a:rPr lang="en-GB" dirty="0" smtClean="0"/>
                        <a:t>028 3831 4471</a:t>
                      </a:r>
                      <a:endParaRPr lang="en-GB" dirty="0"/>
                    </a:p>
                  </a:txBody>
                  <a:tcPr/>
                </a:tc>
                <a:extLst>
                  <a:ext uri="{0D108BD9-81ED-4DB2-BD59-A6C34878D82A}">
                    <a16:rowId xmlns:a16="http://schemas.microsoft.com/office/drawing/2014/main" val="3462399819"/>
                  </a:ext>
                </a:extLst>
              </a:tr>
              <a:tr h="370840">
                <a:tc>
                  <a:txBody>
                    <a:bodyPr/>
                    <a:lstStyle/>
                    <a:p>
                      <a:r>
                        <a:rPr lang="en-GB" dirty="0" smtClean="0"/>
                        <a:t>Ballymena </a:t>
                      </a:r>
                      <a:endParaRPr lang="en-GB" dirty="0"/>
                    </a:p>
                  </a:txBody>
                  <a:tcPr/>
                </a:tc>
                <a:tc>
                  <a:txBody>
                    <a:bodyPr/>
                    <a:lstStyle/>
                    <a:p>
                      <a:r>
                        <a:rPr lang="en-GB" dirty="0" smtClean="0"/>
                        <a:t>028 2566 1480</a:t>
                      </a:r>
                      <a:endParaRPr lang="en-GB" dirty="0"/>
                    </a:p>
                  </a:txBody>
                  <a:tcPr/>
                </a:tc>
                <a:extLst>
                  <a:ext uri="{0D108BD9-81ED-4DB2-BD59-A6C34878D82A}">
                    <a16:rowId xmlns:a16="http://schemas.microsoft.com/office/drawing/2014/main" val="2716285276"/>
                  </a:ext>
                </a:extLst>
              </a:tr>
              <a:tr h="370840">
                <a:tc>
                  <a:txBody>
                    <a:bodyPr/>
                    <a:lstStyle/>
                    <a:p>
                      <a:r>
                        <a:rPr lang="en-GB" dirty="0" smtClean="0"/>
                        <a:t>Belfast</a:t>
                      </a:r>
                      <a:endParaRPr lang="en-GB" dirty="0"/>
                    </a:p>
                  </a:txBody>
                  <a:tcPr/>
                </a:tc>
                <a:tc>
                  <a:txBody>
                    <a:bodyPr/>
                    <a:lstStyle/>
                    <a:p>
                      <a:r>
                        <a:rPr lang="en-GB" dirty="0" smtClean="0"/>
                        <a:t>028 9078 4230</a:t>
                      </a:r>
                      <a:endParaRPr lang="en-GB" dirty="0"/>
                    </a:p>
                  </a:txBody>
                  <a:tcPr/>
                </a:tc>
                <a:extLst>
                  <a:ext uri="{0D108BD9-81ED-4DB2-BD59-A6C34878D82A}">
                    <a16:rowId xmlns:a16="http://schemas.microsoft.com/office/drawing/2014/main" val="3832247245"/>
                  </a:ext>
                </a:extLst>
              </a:tr>
              <a:tr h="370840">
                <a:tc>
                  <a:txBody>
                    <a:bodyPr/>
                    <a:lstStyle/>
                    <a:p>
                      <a:r>
                        <a:rPr lang="en-GB" dirty="0" smtClean="0"/>
                        <a:t>Dundonald</a:t>
                      </a:r>
                      <a:endParaRPr lang="en-GB" dirty="0"/>
                    </a:p>
                  </a:txBody>
                  <a:tcPr/>
                </a:tc>
                <a:tc>
                  <a:txBody>
                    <a:bodyPr/>
                    <a:lstStyle/>
                    <a:p>
                      <a:r>
                        <a:rPr lang="en-GB" dirty="0" smtClean="0"/>
                        <a:t>028</a:t>
                      </a:r>
                      <a:r>
                        <a:rPr lang="en-GB" baseline="0" dirty="0" smtClean="0"/>
                        <a:t> 9056 6392</a:t>
                      </a:r>
                      <a:endParaRPr lang="en-GB" dirty="0"/>
                    </a:p>
                  </a:txBody>
                  <a:tcPr/>
                </a:tc>
                <a:extLst>
                  <a:ext uri="{0D108BD9-81ED-4DB2-BD59-A6C34878D82A}">
                    <a16:rowId xmlns:a16="http://schemas.microsoft.com/office/drawing/2014/main" val="2227653202"/>
                  </a:ext>
                </a:extLst>
              </a:tr>
              <a:tr h="370840">
                <a:tc>
                  <a:txBody>
                    <a:bodyPr/>
                    <a:lstStyle/>
                    <a:p>
                      <a:r>
                        <a:rPr lang="en-GB" dirty="0" smtClean="0"/>
                        <a:t>Omagh</a:t>
                      </a:r>
                      <a:endParaRPr lang="en-GB" dirty="0"/>
                    </a:p>
                  </a:txBody>
                  <a:tcPr/>
                </a:tc>
                <a:tc>
                  <a:txBody>
                    <a:bodyPr/>
                    <a:lstStyle/>
                    <a:p>
                      <a:r>
                        <a:rPr lang="en-GB" dirty="0" smtClean="0"/>
                        <a:t>028 8225 4552</a:t>
                      </a:r>
                      <a:endParaRPr lang="en-GB" dirty="0"/>
                    </a:p>
                  </a:txBody>
                  <a:tcPr/>
                </a:tc>
                <a:extLst>
                  <a:ext uri="{0D108BD9-81ED-4DB2-BD59-A6C34878D82A}">
                    <a16:rowId xmlns:a16="http://schemas.microsoft.com/office/drawing/2014/main" val="1495632208"/>
                  </a:ext>
                </a:extLst>
              </a:tr>
            </a:tbl>
          </a:graphicData>
        </a:graphic>
      </p:graphicFrame>
      <p:sp>
        <p:nvSpPr>
          <p:cNvPr id="3" name="Title 2"/>
          <p:cNvSpPr>
            <a:spLocks noGrp="1"/>
          </p:cNvSpPr>
          <p:nvPr>
            <p:ph type="title"/>
          </p:nvPr>
        </p:nvSpPr>
        <p:spPr>
          <a:xfrm>
            <a:off x="457200" y="274638"/>
            <a:ext cx="8075296" cy="2218258"/>
          </a:xfrm>
        </p:spPr>
        <p:txBody>
          <a:bodyPr>
            <a:normAutofit fontScale="90000"/>
          </a:bodyPr>
          <a:lstStyle/>
          <a:p>
            <a:r>
              <a:rPr lang="en-GB" dirty="0" smtClean="0"/>
              <a:t/>
            </a:r>
            <a:br>
              <a:rPr lang="en-GB" dirty="0" smtClean="0"/>
            </a:br>
            <a:r>
              <a:rPr lang="en-GB" dirty="0" smtClean="0"/>
              <a:t>Contact Us</a:t>
            </a:r>
            <a:br>
              <a:rPr lang="en-GB" dirty="0" smtClean="0"/>
            </a:br>
            <a:r>
              <a:rPr lang="en-GB" dirty="0"/>
              <a:t/>
            </a:r>
            <a:br>
              <a:rPr lang="en-GB" dirty="0"/>
            </a:br>
            <a:r>
              <a:rPr lang="en-GB" sz="3000" dirty="0" smtClean="0"/>
              <a:t>Please feel free to contact the AAIS if you have any questions</a:t>
            </a:r>
            <a:endParaRPr lang="en-GB" sz="3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121222751"/>
      </p:ext>
    </p:extLst>
  </p:cSld>
  <p:clrMapOvr>
    <a:masterClrMapping/>
  </p:clrMapOvr>
  <mc:AlternateContent xmlns:mc="http://schemas.openxmlformats.org/markup-compatibility/2006" xmlns:p14="http://schemas.microsoft.com/office/powerpoint/2010/main">
    <mc:Choice Requires="p14">
      <p:transition p14:dur="0" advTm="31427"/>
    </mc:Choice>
    <mc:Fallback xmlns="">
      <p:transition advTm="3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17567"/>
            <a:ext cx="8075295" cy="3394472"/>
          </a:xfrm>
        </p:spPr>
        <p:txBody>
          <a:bodyPr/>
          <a:lstStyle/>
          <a:p>
            <a:pPr marL="82296" indent="0">
              <a:buNone/>
            </a:pPr>
            <a:endParaRPr lang="en-GB" dirty="0"/>
          </a:p>
        </p:txBody>
      </p:sp>
      <p:sp>
        <p:nvSpPr>
          <p:cNvPr id="30728" name="Rectangle 1031"/>
          <p:cNvSpPr>
            <a:spLocks noGrp="1" noChangeArrowheads="1"/>
          </p:cNvSpPr>
          <p:nvPr>
            <p:ph type="title"/>
          </p:nvPr>
        </p:nvSpPr>
        <p:spPr/>
        <p:txBody>
          <a:bodyPr>
            <a:normAutofit fontScale="90000"/>
          </a:bodyPr>
          <a:lstStyle/>
          <a:p>
            <a:pPr>
              <a:defRPr/>
            </a:pPr>
            <a:r>
              <a:rPr lang="en-GB" dirty="0" smtClean="0"/>
              <a:t/>
            </a:r>
            <a:br>
              <a:rPr lang="en-GB" dirty="0" smtClean="0"/>
            </a:br>
            <a:r>
              <a:rPr lang="en-GB" dirty="0"/>
              <a:t/>
            </a:r>
            <a:br>
              <a:rPr lang="en-GB" dirty="0"/>
            </a:br>
            <a:r>
              <a:rPr lang="en-GB" sz="4600" dirty="0" smtClean="0"/>
              <a:t>The </a:t>
            </a:r>
            <a:r>
              <a:rPr lang="en-GB" sz="4600" dirty="0"/>
              <a:t>Triad of </a:t>
            </a:r>
            <a:r>
              <a:rPr lang="en-GB" sz="4600" dirty="0" smtClean="0"/>
              <a:t>Impairments</a:t>
            </a:r>
            <a:r>
              <a:rPr lang="en-GB" dirty="0"/>
              <a:t/>
            </a:r>
            <a:br>
              <a:rPr lang="en-GB" dirty="0"/>
            </a:br>
            <a:r>
              <a:rPr lang="en-GB" sz="2000" dirty="0" smtClean="0"/>
              <a:t>Wing </a:t>
            </a:r>
            <a:r>
              <a:rPr lang="en-GB" sz="2000" dirty="0"/>
              <a:t>&amp; Gould, 1979</a:t>
            </a:r>
            <a:r>
              <a:rPr lang="en-GB" dirty="0"/>
              <a:t/>
            </a:r>
            <a:br>
              <a:rPr lang="en-GB" dirty="0"/>
            </a:br>
            <a:endParaRPr lang="en-GB" dirty="0"/>
          </a:p>
        </p:txBody>
      </p:sp>
      <p:sp>
        <p:nvSpPr>
          <p:cNvPr id="25603" name="Text Box 6"/>
          <p:cNvSpPr txBox="1">
            <a:spLocks noChangeArrowheads="1"/>
          </p:cNvSpPr>
          <p:nvPr/>
        </p:nvSpPr>
        <p:spPr bwMode="auto">
          <a:xfrm>
            <a:off x="3807964" y="2540722"/>
            <a:ext cx="19431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Calibri" pitchFamily="34" charset="0"/>
                <a:ea typeface="ＭＳ Ｐゴシック" pitchFamily="34" charset="-128"/>
              </a:defRPr>
            </a:lvl1pPr>
            <a:lvl2pPr marL="742950" indent="-285750">
              <a:spcBef>
                <a:spcPts val="325"/>
              </a:spcBef>
              <a:buClr>
                <a:schemeClr val="accent1"/>
              </a:buClr>
              <a:buFont typeface="Verdana" pitchFamily="34" charset="0"/>
              <a:buChar char="◦"/>
              <a:defRPr sz="2300">
                <a:solidFill>
                  <a:schemeClr val="tx1"/>
                </a:solidFill>
                <a:latin typeface="Calibri" pitchFamily="34" charset="0"/>
                <a:ea typeface="ＭＳ Ｐゴシック" pitchFamily="34" charset="-128"/>
              </a:defRPr>
            </a:lvl2pPr>
            <a:lvl3pPr marL="1143000" indent="-228600">
              <a:spcBef>
                <a:spcPts val="350"/>
              </a:spcBef>
              <a:buClr>
                <a:schemeClr val="accent2"/>
              </a:buClr>
              <a:buSzPct val="100000"/>
              <a:buFont typeface="Wingdings 2" pitchFamily="18" charset="2"/>
              <a:buChar char=""/>
              <a:defRPr sz="2100">
                <a:solidFill>
                  <a:schemeClr val="tx1"/>
                </a:solidFill>
                <a:latin typeface="Calibri" pitchFamily="34" charset="0"/>
                <a:ea typeface="ＭＳ Ｐゴシック" pitchFamily="34" charset="-128"/>
              </a:defRPr>
            </a:lvl3pPr>
            <a:lvl4pPr marL="1600200" indent="-228600">
              <a:spcBef>
                <a:spcPts val="350"/>
              </a:spcBef>
              <a:buClr>
                <a:schemeClr val="accent2"/>
              </a:buClr>
              <a:buFont typeface="Wingdings 2" pitchFamily="18" charset="2"/>
              <a:buChar char=""/>
              <a:defRPr sz="1900">
                <a:solidFill>
                  <a:schemeClr val="tx1"/>
                </a:solidFill>
                <a:latin typeface="Calibri" pitchFamily="34" charset="0"/>
                <a:ea typeface="ＭＳ Ｐゴシック" pitchFamily="34" charset="-128"/>
              </a:defRPr>
            </a:lvl4pPr>
            <a:lvl5pPr marL="2057400" indent="-228600">
              <a:spcBef>
                <a:spcPts val="350"/>
              </a:spcBef>
              <a:buClr>
                <a:schemeClr val="accent2"/>
              </a:buClr>
              <a:buFont typeface="Wingdings 2" pitchFamily="18" charset="2"/>
              <a:buChar char=""/>
              <a:defRPr>
                <a:solidFill>
                  <a:schemeClr val="tx1"/>
                </a:solidFill>
                <a:latin typeface="Calibri" pitchFamily="34" charset="0"/>
                <a:ea typeface="ＭＳ Ｐゴシック" pitchFamily="34" charset="-128"/>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9pPr>
          </a:lstStyle>
          <a:p>
            <a:pPr>
              <a:spcBef>
                <a:spcPct val="50000"/>
              </a:spcBef>
              <a:buClrTx/>
              <a:buSzTx/>
              <a:buFontTx/>
              <a:buNone/>
            </a:pPr>
            <a:r>
              <a:rPr lang="en-GB" altLang="en-US" sz="2025" dirty="0">
                <a:solidFill>
                  <a:prstClr val="black"/>
                </a:solidFill>
              </a:rPr>
              <a:t>Social Interaction</a:t>
            </a:r>
            <a:endParaRPr lang="en-US" altLang="en-US" sz="2025" dirty="0">
              <a:solidFill>
                <a:prstClr val="black"/>
              </a:solidFill>
            </a:endParaRPr>
          </a:p>
        </p:txBody>
      </p:sp>
      <p:sp>
        <p:nvSpPr>
          <p:cNvPr id="25605" name="Text Box 8"/>
          <p:cNvSpPr txBox="1">
            <a:spLocks noChangeArrowheads="1"/>
          </p:cNvSpPr>
          <p:nvPr/>
        </p:nvSpPr>
        <p:spPr bwMode="auto">
          <a:xfrm>
            <a:off x="1573341" y="4502242"/>
            <a:ext cx="193476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Calibri" pitchFamily="34" charset="0"/>
                <a:ea typeface="ＭＳ Ｐゴシック" pitchFamily="34" charset="-128"/>
              </a:defRPr>
            </a:lvl1pPr>
            <a:lvl2pPr marL="742950" indent="-285750">
              <a:spcBef>
                <a:spcPts val="325"/>
              </a:spcBef>
              <a:buClr>
                <a:schemeClr val="accent1"/>
              </a:buClr>
              <a:buFont typeface="Verdana" pitchFamily="34" charset="0"/>
              <a:buChar char="◦"/>
              <a:defRPr sz="2300">
                <a:solidFill>
                  <a:schemeClr val="tx1"/>
                </a:solidFill>
                <a:latin typeface="Calibri" pitchFamily="34" charset="0"/>
                <a:ea typeface="ＭＳ Ｐゴシック" pitchFamily="34" charset="-128"/>
              </a:defRPr>
            </a:lvl2pPr>
            <a:lvl3pPr marL="1143000" indent="-228600">
              <a:spcBef>
                <a:spcPts val="350"/>
              </a:spcBef>
              <a:buClr>
                <a:schemeClr val="accent2"/>
              </a:buClr>
              <a:buSzPct val="100000"/>
              <a:buFont typeface="Wingdings 2" pitchFamily="18" charset="2"/>
              <a:buChar char=""/>
              <a:defRPr sz="2100">
                <a:solidFill>
                  <a:schemeClr val="tx1"/>
                </a:solidFill>
                <a:latin typeface="Calibri" pitchFamily="34" charset="0"/>
                <a:ea typeface="ＭＳ Ｐゴシック" pitchFamily="34" charset="-128"/>
              </a:defRPr>
            </a:lvl3pPr>
            <a:lvl4pPr marL="1600200" indent="-228600">
              <a:spcBef>
                <a:spcPts val="350"/>
              </a:spcBef>
              <a:buClr>
                <a:schemeClr val="accent2"/>
              </a:buClr>
              <a:buFont typeface="Wingdings 2" pitchFamily="18" charset="2"/>
              <a:buChar char=""/>
              <a:defRPr sz="1900">
                <a:solidFill>
                  <a:schemeClr val="tx1"/>
                </a:solidFill>
                <a:latin typeface="Calibri" pitchFamily="34" charset="0"/>
                <a:ea typeface="ＭＳ Ｐゴシック" pitchFamily="34" charset="-128"/>
              </a:defRPr>
            </a:lvl4pPr>
            <a:lvl5pPr marL="2057400" indent="-228600">
              <a:spcBef>
                <a:spcPts val="350"/>
              </a:spcBef>
              <a:buClr>
                <a:schemeClr val="accent2"/>
              </a:buClr>
              <a:buFont typeface="Wingdings 2" pitchFamily="18" charset="2"/>
              <a:buChar char=""/>
              <a:defRPr>
                <a:solidFill>
                  <a:schemeClr val="tx1"/>
                </a:solidFill>
                <a:latin typeface="Calibri" pitchFamily="34" charset="0"/>
                <a:ea typeface="ＭＳ Ｐゴシック" pitchFamily="34" charset="-128"/>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9pPr>
          </a:lstStyle>
          <a:p>
            <a:pPr>
              <a:spcBef>
                <a:spcPct val="50000"/>
              </a:spcBef>
              <a:buClrTx/>
              <a:buSzTx/>
              <a:buFontTx/>
              <a:buNone/>
            </a:pPr>
            <a:r>
              <a:rPr lang="en-GB" altLang="en-US" sz="2025" dirty="0">
                <a:solidFill>
                  <a:prstClr val="black"/>
                </a:solidFill>
              </a:rPr>
              <a:t>         Social Communication</a:t>
            </a:r>
            <a:endParaRPr lang="en-US" altLang="en-US" sz="2025" dirty="0">
              <a:solidFill>
                <a:prstClr val="black"/>
              </a:solidFill>
            </a:endParaRPr>
          </a:p>
        </p:txBody>
      </p:sp>
      <p:sp>
        <p:nvSpPr>
          <p:cNvPr id="25606" name="AutoShape 4"/>
          <p:cNvSpPr>
            <a:spLocks noChangeArrowheads="1"/>
          </p:cNvSpPr>
          <p:nvPr/>
        </p:nvSpPr>
        <p:spPr bwMode="auto">
          <a:xfrm>
            <a:off x="3369061" y="3279973"/>
            <a:ext cx="2251472" cy="1620441"/>
          </a:xfrm>
          <a:prstGeom prst="triangle">
            <a:avLst>
              <a:gd name="adj" fmla="val 50000"/>
            </a:avLst>
          </a:prstGeom>
          <a:solidFill>
            <a:schemeClr val="accent1"/>
          </a:solidFill>
          <a:ln w="9525">
            <a:solidFill>
              <a:schemeClr val="tx1"/>
            </a:solidFill>
            <a:miter lim="800000"/>
            <a:headEnd/>
            <a:tailEnd/>
          </a:ln>
        </p:spPr>
        <p:txBody>
          <a:bodyPr wrap="none" anchor="ctr"/>
          <a:lstStyle>
            <a:lvl1pPr>
              <a:spcBef>
                <a:spcPts val="400"/>
              </a:spcBef>
              <a:buClr>
                <a:schemeClr val="accent1"/>
              </a:buClr>
              <a:buSzPct val="68000"/>
              <a:buFont typeface="Wingdings 3" pitchFamily="18" charset="2"/>
              <a:buChar char=""/>
              <a:defRPr sz="2700">
                <a:solidFill>
                  <a:schemeClr val="tx1"/>
                </a:solidFill>
                <a:latin typeface="Calibri" pitchFamily="34" charset="0"/>
                <a:ea typeface="ＭＳ Ｐゴシック" pitchFamily="34" charset="-128"/>
              </a:defRPr>
            </a:lvl1pPr>
            <a:lvl2pPr marL="742950" indent="-285750">
              <a:spcBef>
                <a:spcPts val="325"/>
              </a:spcBef>
              <a:buClr>
                <a:schemeClr val="accent1"/>
              </a:buClr>
              <a:buFont typeface="Verdana" pitchFamily="34" charset="0"/>
              <a:buChar char="◦"/>
              <a:defRPr sz="2300">
                <a:solidFill>
                  <a:schemeClr val="tx1"/>
                </a:solidFill>
                <a:latin typeface="Calibri" pitchFamily="34" charset="0"/>
                <a:ea typeface="ＭＳ Ｐゴシック" pitchFamily="34" charset="-128"/>
              </a:defRPr>
            </a:lvl2pPr>
            <a:lvl3pPr marL="1143000" indent="-228600">
              <a:spcBef>
                <a:spcPts val="350"/>
              </a:spcBef>
              <a:buClr>
                <a:schemeClr val="accent2"/>
              </a:buClr>
              <a:buSzPct val="100000"/>
              <a:buFont typeface="Wingdings 2" pitchFamily="18" charset="2"/>
              <a:buChar char=""/>
              <a:defRPr sz="2100">
                <a:solidFill>
                  <a:schemeClr val="tx1"/>
                </a:solidFill>
                <a:latin typeface="Calibri" pitchFamily="34" charset="0"/>
                <a:ea typeface="ＭＳ Ｐゴシック" pitchFamily="34" charset="-128"/>
              </a:defRPr>
            </a:lvl3pPr>
            <a:lvl4pPr marL="1600200" indent="-228600">
              <a:spcBef>
                <a:spcPts val="350"/>
              </a:spcBef>
              <a:buClr>
                <a:schemeClr val="accent2"/>
              </a:buClr>
              <a:buFont typeface="Wingdings 2" pitchFamily="18" charset="2"/>
              <a:buChar char=""/>
              <a:defRPr sz="1900">
                <a:solidFill>
                  <a:schemeClr val="tx1"/>
                </a:solidFill>
                <a:latin typeface="Calibri" pitchFamily="34" charset="0"/>
                <a:ea typeface="ＭＳ Ｐゴシック" pitchFamily="34" charset="-128"/>
              </a:defRPr>
            </a:lvl4pPr>
            <a:lvl5pPr marL="2057400" indent="-228600">
              <a:spcBef>
                <a:spcPts val="350"/>
              </a:spcBef>
              <a:buClr>
                <a:schemeClr val="accent2"/>
              </a:buClr>
              <a:buFont typeface="Wingdings 2" pitchFamily="18" charset="2"/>
              <a:buChar char=""/>
              <a:defRPr>
                <a:solidFill>
                  <a:schemeClr val="tx1"/>
                </a:solidFill>
                <a:latin typeface="Calibri" pitchFamily="34" charset="0"/>
                <a:ea typeface="ＭＳ Ｐゴシック" pitchFamily="34" charset="-128"/>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9pPr>
          </a:lstStyle>
          <a:p>
            <a:pPr>
              <a:spcBef>
                <a:spcPct val="0"/>
              </a:spcBef>
              <a:buClrTx/>
              <a:buSzTx/>
              <a:buFontTx/>
              <a:buNone/>
            </a:pPr>
            <a:endParaRPr lang="en-GB" altLang="en-US" sz="1350">
              <a:solidFill>
                <a:prstClr val="black"/>
              </a:solidFill>
              <a:latin typeface="Comic Sans MS" pitchFamily="66" charset="0"/>
            </a:endParaRPr>
          </a:p>
        </p:txBody>
      </p:sp>
      <p:sp>
        <p:nvSpPr>
          <p:cNvPr id="25607" name="Text Box 5"/>
          <p:cNvSpPr txBox="1">
            <a:spLocks noChangeArrowheads="1"/>
          </p:cNvSpPr>
          <p:nvPr/>
        </p:nvSpPr>
        <p:spPr bwMode="auto">
          <a:xfrm>
            <a:off x="3758057" y="3985896"/>
            <a:ext cx="162044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Calibri" pitchFamily="34" charset="0"/>
                <a:ea typeface="ＭＳ Ｐゴシック" pitchFamily="34" charset="-128"/>
              </a:defRPr>
            </a:lvl1pPr>
            <a:lvl2pPr marL="742950" indent="-285750">
              <a:spcBef>
                <a:spcPts val="325"/>
              </a:spcBef>
              <a:buClr>
                <a:schemeClr val="accent1"/>
              </a:buClr>
              <a:buFont typeface="Verdana" pitchFamily="34" charset="0"/>
              <a:buChar char="◦"/>
              <a:defRPr sz="2300">
                <a:solidFill>
                  <a:schemeClr val="tx1"/>
                </a:solidFill>
                <a:latin typeface="Calibri" pitchFamily="34" charset="0"/>
                <a:ea typeface="ＭＳ Ｐゴシック" pitchFamily="34" charset="-128"/>
              </a:defRPr>
            </a:lvl2pPr>
            <a:lvl3pPr marL="1143000" indent="-228600">
              <a:spcBef>
                <a:spcPts val="350"/>
              </a:spcBef>
              <a:buClr>
                <a:schemeClr val="accent2"/>
              </a:buClr>
              <a:buSzPct val="100000"/>
              <a:buFont typeface="Wingdings 2" pitchFamily="18" charset="2"/>
              <a:buChar char=""/>
              <a:defRPr sz="2100">
                <a:solidFill>
                  <a:schemeClr val="tx1"/>
                </a:solidFill>
                <a:latin typeface="Calibri" pitchFamily="34" charset="0"/>
                <a:ea typeface="ＭＳ Ｐゴシック" pitchFamily="34" charset="-128"/>
              </a:defRPr>
            </a:lvl3pPr>
            <a:lvl4pPr marL="1600200" indent="-228600">
              <a:spcBef>
                <a:spcPts val="350"/>
              </a:spcBef>
              <a:buClr>
                <a:schemeClr val="accent2"/>
              </a:buClr>
              <a:buFont typeface="Wingdings 2" pitchFamily="18" charset="2"/>
              <a:buChar char=""/>
              <a:defRPr sz="1900">
                <a:solidFill>
                  <a:schemeClr val="tx1"/>
                </a:solidFill>
                <a:latin typeface="Calibri" pitchFamily="34" charset="0"/>
                <a:ea typeface="ＭＳ Ｐゴシック" pitchFamily="34" charset="-128"/>
              </a:defRPr>
            </a:lvl4pPr>
            <a:lvl5pPr marL="2057400" indent="-228600">
              <a:spcBef>
                <a:spcPts val="350"/>
              </a:spcBef>
              <a:buClr>
                <a:schemeClr val="accent2"/>
              </a:buClr>
              <a:buFont typeface="Wingdings 2" pitchFamily="18" charset="2"/>
              <a:buChar char=""/>
              <a:defRPr>
                <a:solidFill>
                  <a:schemeClr val="tx1"/>
                </a:solidFill>
                <a:latin typeface="Calibri" pitchFamily="34" charset="0"/>
                <a:ea typeface="ＭＳ Ｐゴシック" pitchFamily="34" charset="-128"/>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9pPr>
          </a:lstStyle>
          <a:p>
            <a:pPr algn="ctr">
              <a:spcBef>
                <a:spcPct val="50000"/>
              </a:spcBef>
              <a:buClrTx/>
              <a:buSzTx/>
              <a:buFontTx/>
              <a:buNone/>
            </a:pPr>
            <a:r>
              <a:rPr lang="en-GB" altLang="en-US" sz="2025" dirty="0">
                <a:solidFill>
                  <a:prstClr val="black"/>
                </a:solidFill>
              </a:rPr>
              <a:t>Triad Of Impairment</a:t>
            </a:r>
            <a:endParaRPr lang="en-US" altLang="en-US" sz="2025" dirty="0">
              <a:solidFill>
                <a:prstClr val="black"/>
              </a:solidFill>
            </a:endParaRPr>
          </a:p>
        </p:txBody>
      </p:sp>
      <p:sp>
        <p:nvSpPr>
          <p:cNvPr id="25608" name="Text Box 7"/>
          <p:cNvSpPr txBox="1">
            <a:spLocks noChangeArrowheads="1"/>
          </p:cNvSpPr>
          <p:nvPr/>
        </p:nvSpPr>
        <p:spPr bwMode="auto">
          <a:xfrm>
            <a:off x="5870483" y="4282455"/>
            <a:ext cx="2402681"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Calibri" pitchFamily="34" charset="0"/>
                <a:ea typeface="ＭＳ Ｐゴシック" pitchFamily="34" charset="-128"/>
              </a:defRPr>
            </a:lvl1pPr>
            <a:lvl2pPr marL="742950" indent="-285750">
              <a:spcBef>
                <a:spcPts val="325"/>
              </a:spcBef>
              <a:buClr>
                <a:schemeClr val="accent1"/>
              </a:buClr>
              <a:buFont typeface="Verdana" pitchFamily="34" charset="0"/>
              <a:buChar char="◦"/>
              <a:defRPr sz="2300">
                <a:solidFill>
                  <a:schemeClr val="tx1"/>
                </a:solidFill>
                <a:latin typeface="Calibri" pitchFamily="34" charset="0"/>
                <a:ea typeface="ＭＳ Ｐゴシック" pitchFamily="34" charset="-128"/>
              </a:defRPr>
            </a:lvl2pPr>
            <a:lvl3pPr marL="1143000" indent="-228600">
              <a:spcBef>
                <a:spcPts val="350"/>
              </a:spcBef>
              <a:buClr>
                <a:schemeClr val="accent2"/>
              </a:buClr>
              <a:buSzPct val="100000"/>
              <a:buFont typeface="Wingdings 2" pitchFamily="18" charset="2"/>
              <a:buChar char=""/>
              <a:defRPr sz="2100">
                <a:solidFill>
                  <a:schemeClr val="tx1"/>
                </a:solidFill>
                <a:latin typeface="Calibri" pitchFamily="34" charset="0"/>
                <a:ea typeface="ＭＳ Ｐゴシック" pitchFamily="34" charset="-128"/>
              </a:defRPr>
            </a:lvl3pPr>
            <a:lvl4pPr marL="1600200" indent="-228600">
              <a:spcBef>
                <a:spcPts val="350"/>
              </a:spcBef>
              <a:buClr>
                <a:schemeClr val="accent2"/>
              </a:buClr>
              <a:buFont typeface="Wingdings 2" pitchFamily="18" charset="2"/>
              <a:buChar char=""/>
              <a:defRPr sz="1900">
                <a:solidFill>
                  <a:schemeClr val="tx1"/>
                </a:solidFill>
                <a:latin typeface="Calibri" pitchFamily="34" charset="0"/>
                <a:ea typeface="ＭＳ Ｐゴシック" pitchFamily="34" charset="-128"/>
              </a:defRPr>
            </a:lvl4pPr>
            <a:lvl5pPr marL="2057400" indent="-228600">
              <a:spcBef>
                <a:spcPts val="350"/>
              </a:spcBef>
              <a:buClr>
                <a:schemeClr val="accent2"/>
              </a:buClr>
              <a:buFont typeface="Wingdings 2" pitchFamily="18" charset="2"/>
              <a:buChar char=""/>
              <a:defRPr>
                <a:solidFill>
                  <a:schemeClr val="tx1"/>
                </a:solidFill>
                <a:latin typeface="Calibri" pitchFamily="34" charset="0"/>
                <a:ea typeface="ＭＳ Ｐゴシック" pitchFamily="34" charset="-128"/>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ea typeface="ＭＳ Ｐゴシック" pitchFamily="34" charset="-128"/>
              </a:defRPr>
            </a:lvl9pPr>
          </a:lstStyle>
          <a:p>
            <a:pPr>
              <a:spcBef>
                <a:spcPct val="50000"/>
              </a:spcBef>
              <a:buClrTx/>
              <a:buSzTx/>
              <a:buFontTx/>
              <a:buNone/>
            </a:pPr>
            <a:r>
              <a:rPr lang="en-GB" altLang="en-US" sz="2025" dirty="0">
                <a:solidFill>
                  <a:prstClr val="black"/>
                </a:solidFill>
              </a:rPr>
              <a:t>Social imagination and Flexibility of Thought</a:t>
            </a:r>
            <a:endParaRPr lang="en-US" altLang="en-US" sz="2025"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75889546"/>
      </p:ext>
    </p:extLst>
  </p:cSld>
  <p:clrMapOvr>
    <a:masterClrMapping/>
  </p:clrMapOvr>
  <mc:AlternateContent xmlns:mc="http://schemas.openxmlformats.org/markup-compatibility/2006" xmlns:p14="http://schemas.microsoft.com/office/powerpoint/2010/main">
    <mc:Choice Requires="p14">
      <p:transition p14:dur="0" advTm="52011"/>
    </mc:Choice>
    <mc:Fallback xmlns="">
      <p:transition advTm="5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636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71596"/>
            <a:ext cx="8075295" cy="4525963"/>
          </a:xfrm>
        </p:spPr>
        <p:txBody>
          <a:bodyPr>
            <a:normAutofit fontScale="92500" lnSpcReduction="20000"/>
          </a:bodyPr>
          <a:lstStyle/>
          <a:p>
            <a:pPr marL="109728" indent="0">
              <a:buNone/>
            </a:pPr>
            <a:r>
              <a:rPr lang="en-GB" sz="2900" dirty="0" smtClean="0"/>
              <a:t>Common skills, strengths and abilities of children with an ASD diagnosis:</a:t>
            </a:r>
          </a:p>
          <a:p>
            <a:pPr marL="109728" indent="0">
              <a:buNone/>
            </a:pPr>
            <a:endParaRPr lang="en-GB" sz="2900" dirty="0"/>
          </a:p>
          <a:p>
            <a:r>
              <a:rPr lang="en-GB" sz="2900" dirty="0"/>
              <a:t>s</a:t>
            </a:r>
            <a:r>
              <a:rPr lang="en-GB" sz="2900" dirty="0" smtClean="0"/>
              <a:t>trong visual skills</a:t>
            </a:r>
          </a:p>
          <a:p>
            <a:r>
              <a:rPr lang="en-GB" sz="2900" dirty="0"/>
              <a:t>a</a:t>
            </a:r>
            <a:r>
              <a:rPr lang="en-GB" sz="2900" dirty="0" smtClean="0"/>
              <a:t>n eye for detail</a:t>
            </a:r>
          </a:p>
          <a:p>
            <a:r>
              <a:rPr lang="en-GB" sz="2900" dirty="0"/>
              <a:t>l</a:t>
            </a:r>
            <a:r>
              <a:rPr lang="en-GB" sz="2900" dirty="0" smtClean="0"/>
              <a:t>ogical thinking</a:t>
            </a:r>
          </a:p>
          <a:p>
            <a:r>
              <a:rPr lang="en-GB" sz="2900" dirty="0"/>
              <a:t>g</a:t>
            </a:r>
            <a:r>
              <a:rPr lang="en-GB" sz="2900" dirty="0" smtClean="0"/>
              <a:t>ood technical ability</a:t>
            </a:r>
          </a:p>
          <a:p>
            <a:r>
              <a:rPr lang="en-GB" sz="2900" dirty="0"/>
              <a:t>g</a:t>
            </a:r>
            <a:r>
              <a:rPr lang="en-GB" sz="2900" dirty="0" smtClean="0"/>
              <a:t>ood rote learning skills</a:t>
            </a:r>
          </a:p>
          <a:p>
            <a:r>
              <a:rPr lang="en-GB" sz="2900" dirty="0"/>
              <a:t>a</a:t>
            </a:r>
            <a:r>
              <a:rPr lang="en-GB" sz="2900" dirty="0" smtClean="0"/>
              <a:t>bility to acquire detailed factual knowledge</a:t>
            </a:r>
          </a:p>
          <a:p>
            <a:r>
              <a:rPr lang="en-GB" sz="2900" dirty="0"/>
              <a:t>a</a:t>
            </a:r>
            <a:r>
              <a:rPr lang="en-GB" sz="2900" dirty="0" smtClean="0"/>
              <a:t>bility to learn and follow routines</a:t>
            </a:r>
          </a:p>
          <a:p>
            <a:r>
              <a:rPr lang="en-GB" sz="2900" dirty="0"/>
              <a:t>a</a:t>
            </a:r>
            <a:r>
              <a:rPr lang="en-GB" sz="2900" dirty="0" smtClean="0"/>
              <a:t>bility to focus with sustained attention for long periods of time on an area of special interest.</a:t>
            </a:r>
          </a:p>
          <a:p>
            <a:endParaRPr lang="en-GB" sz="1700" dirty="0">
              <a:latin typeface="Comic Sans MS" panose="030F0702030302020204" pitchFamily="66" charset="0"/>
            </a:endParaRPr>
          </a:p>
        </p:txBody>
      </p:sp>
      <p:sp>
        <p:nvSpPr>
          <p:cNvPr id="3" name="Title 2"/>
          <p:cNvSpPr>
            <a:spLocks noGrp="1"/>
          </p:cNvSpPr>
          <p:nvPr>
            <p:ph type="title"/>
          </p:nvPr>
        </p:nvSpPr>
        <p:spPr>
          <a:xfrm>
            <a:off x="457200" y="128596"/>
            <a:ext cx="8075296" cy="1143000"/>
          </a:xfrm>
        </p:spPr>
        <p:txBody>
          <a:bodyPr>
            <a:normAutofit/>
          </a:bodyPr>
          <a:lstStyle/>
          <a:p>
            <a:r>
              <a:rPr lang="en-GB" dirty="0" smtClean="0"/>
              <a:t>Strengths</a:t>
            </a:r>
            <a:endParaRPr lang="en-GB"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2132856"/>
            <a:ext cx="1656184" cy="165618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784542319"/>
      </p:ext>
    </p:extLst>
  </p:cSld>
  <p:clrMapOvr>
    <a:masterClrMapping/>
  </p:clrMapOvr>
  <mc:AlternateContent xmlns:mc="http://schemas.openxmlformats.org/markup-compatibility/2006" xmlns:p14="http://schemas.microsoft.com/office/powerpoint/2010/main">
    <mc:Choice Requires="p14">
      <p:transition p14:dur="10" advTm="65428"/>
    </mc:Choice>
    <mc:Fallback xmlns="">
      <p:transition advTm="6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628899" y="116632"/>
            <a:ext cx="8075296" cy="1143000"/>
          </a:xfrm>
        </p:spPr>
        <p:txBody>
          <a:bodyPr lIns="91440" tIns="45720" rIns="91440" bIns="45720" anchor="b"/>
          <a:lstStyle/>
          <a:p>
            <a:pPr eaLnBrk="1" hangingPunct="1"/>
            <a:r>
              <a:rPr lang="en-GB" altLang="en-US" dirty="0" smtClean="0"/>
              <a:t>Social Communication</a:t>
            </a:r>
            <a:endParaRPr lang="en-US" altLang="en-US" dirty="0" smtClean="0"/>
          </a:p>
        </p:txBody>
      </p:sp>
      <p:sp>
        <p:nvSpPr>
          <p:cNvPr id="37891" name="Rectangle 3"/>
          <p:cNvSpPr>
            <a:spLocks noGrp="1" noChangeArrowheads="1"/>
          </p:cNvSpPr>
          <p:nvPr>
            <p:ph type="body" idx="4294967295"/>
          </p:nvPr>
        </p:nvSpPr>
        <p:spPr>
          <a:xfrm>
            <a:off x="468313" y="1412875"/>
            <a:ext cx="8231187" cy="4537075"/>
          </a:xfrm>
        </p:spPr>
        <p:txBody>
          <a:bodyPr lIns="91440" tIns="45720" rIns="91440" bIns="45720">
            <a:normAutofit/>
          </a:bodyPr>
          <a:lstStyle/>
          <a:p>
            <a:pPr marL="109728" indent="0" eaLnBrk="1" hangingPunct="1">
              <a:buNone/>
            </a:pPr>
            <a:r>
              <a:rPr lang="en-GB" altLang="en-US" dirty="0" smtClean="0">
                <a:latin typeface="Calibri" pitchFamily="34" charset="0"/>
              </a:rPr>
              <a:t>Your child may have difficulty with…</a:t>
            </a:r>
          </a:p>
          <a:p>
            <a:pPr eaLnBrk="1" hangingPunct="1"/>
            <a:r>
              <a:rPr lang="en-GB" altLang="en-US" dirty="0">
                <a:latin typeface="Calibri" pitchFamily="34" charset="0"/>
              </a:rPr>
              <a:t>e</a:t>
            </a:r>
            <a:r>
              <a:rPr lang="en-GB" altLang="en-US" dirty="0" smtClean="0">
                <a:latin typeface="Calibri" pitchFamily="34" charset="0"/>
              </a:rPr>
              <a:t>xpressive and receptive language</a:t>
            </a:r>
          </a:p>
          <a:p>
            <a:pPr eaLnBrk="1" hangingPunct="1"/>
            <a:r>
              <a:rPr lang="en-GB" altLang="en-US" dirty="0">
                <a:latin typeface="Calibri" pitchFamily="34" charset="0"/>
              </a:rPr>
              <a:t>e</a:t>
            </a:r>
            <a:r>
              <a:rPr lang="en-GB" altLang="en-US" dirty="0" smtClean="0">
                <a:latin typeface="Calibri" pitchFamily="34" charset="0"/>
              </a:rPr>
              <a:t>stablishing relationships and meeting new people e.g. other children and adults in the new setting</a:t>
            </a:r>
          </a:p>
          <a:p>
            <a:pPr eaLnBrk="1" hangingPunct="1"/>
            <a:r>
              <a:rPr lang="en-GB" altLang="en-US" dirty="0" smtClean="0">
                <a:latin typeface="Calibri" pitchFamily="34" charset="0"/>
              </a:rPr>
              <a:t>reading social cues e.g. tidy up time/ snack time</a:t>
            </a:r>
          </a:p>
          <a:p>
            <a:pPr eaLnBrk="1" hangingPunct="1"/>
            <a:r>
              <a:rPr lang="en-GB" altLang="en-US" dirty="0">
                <a:latin typeface="Calibri" pitchFamily="34" charset="0"/>
              </a:rPr>
              <a:t>u</a:t>
            </a:r>
            <a:r>
              <a:rPr lang="en-GB" altLang="en-US" dirty="0" smtClean="0">
                <a:latin typeface="Calibri" pitchFamily="34" charset="0"/>
              </a:rPr>
              <a:t>nderstanding language e.g. take things literally</a:t>
            </a:r>
          </a:p>
          <a:p>
            <a:pPr eaLnBrk="1" hangingPunct="1"/>
            <a:r>
              <a:rPr lang="en-GB" altLang="en-US" dirty="0">
                <a:latin typeface="Calibri" pitchFamily="34" charset="0"/>
              </a:rPr>
              <a:t>r</a:t>
            </a:r>
            <a:r>
              <a:rPr lang="en-GB" altLang="en-US" dirty="0" smtClean="0">
                <a:latin typeface="Calibri" pitchFamily="34" charset="0"/>
              </a:rPr>
              <a:t>eading the situation e.g. tone, intonation, body language</a:t>
            </a:r>
          </a:p>
          <a:p>
            <a:pPr eaLnBrk="1" hangingPunct="1">
              <a:buFontTx/>
              <a:buNone/>
            </a:pPr>
            <a:endParaRPr lang="en-GB" altLang="en-US" dirty="0" smtClean="0">
              <a:latin typeface="Calibri" pitchFamily="34" charset="0"/>
            </a:endParaRPr>
          </a:p>
          <a:p>
            <a:pPr eaLnBrk="1" hangingPunct="1"/>
            <a:endParaRPr lang="en-US" altLang="en-US" dirty="0" smtClean="0">
              <a:latin typeface="Calibri"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612979604"/>
      </p:ext>
    </p:extLst>
  </p:cSld>
  <p:clrMapOvr>
    <a:masterClrMapping/>
  </p:clrMapOvr>
  <mc:AlternateContent xmlns:mc="http://schemas.openxmlformats.org/markup-compatibility/2006" xmlns:p14="http://schemas.microsoft.com/office/powerpoint/2010/main">
    <mc:Choice Requires="p14">
      <p:transition p14:dur="0" advTm="74088"/>
    </mc:Choice>
    <mc:Fallback xmlns="">
      <p:transition advTm="74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611560" y="274638"/>
            <a:ext cx="7920936" cy="1143000"/>
          </a:xfrm>
        </p:spPr>
        <p:txBody>
          <a:bodyPr lIns="91440" tIns="45720" rIns="91440" bIns="45720" anchor="b"/>
          <a:lstStyle/>
          <a:p>
            <a:pPr eaLnBrk="1" hangingPunct="1"/>
            <a:r>
              <a:rPr lang="en-GB" altLang="en-US" dirty="0" smtClean="0"/>
              <a:t>Social Interaction</a:t>
            </a:r>
            <a:endParaRPr lang="en-US" altLang="en-US" dirty="0" smtClean="0"/>
          </a:p>
        </p:txBody>
      </p:sp>
      <p:sp>
        <p:nvSpPr>
          <p:cNvPr id="37891" name="Rectangle 3"/>
          <p:cNvSpPr>
            <a:spLocks noGrp="1" noChangeArrowheads="1"/>
          </p:cNvSpPr>
          <p:nvPr>
            <p:ph type="body" idx="4294967295"/>
          </p:nvPr>
        </p:nvSpPr>
        <p:spPr>
          <a:xfrm>
            <a:off x="456434" y="1556792"/>
            <a:ext cx="8231187" cy="3312269"/>
          </a:xfrm>
        </p:spPr>
        <p:txBody>
          <a:bodyPr lIns="91440" tIns="45720" rIns="91440" bIns="45720"/>
          <a:lstStyle/>
          <a:p>
            <a:pPr marL="109728" indent="0" eaLnBrk="1" hangingPunct="1">
              <a:buNone/>
            </a:pPr>
            <a:r>
              <a:rPr lang="en-GB" altLang="en-US" dirty="0" smtClean="0">
                <a:latin typeface="Calibri" pitchFamily="34" charset="0"/>
              </a:rPr>
              <a:t>Your child may have difficulty with…</a:t>
            </a:r>
          </a:p>
          <a:p>
            <a:r>
              <a:rPr lang="en-GB" altLang="en-US" dirty="0">
                <a:latin typeface="Calibri" pitchFamily="34" charset="0"/>
              </a:rPr>
              <a:t>s</a:t>
            </a:r>
            <a:r>
              <a:rPr lang="en-GB" altLang="en-US" dirty="0" smtClean="0">
                <a:latin typeface="Calibri" pitchFamily="34" charset="0"/>
              </a:rPr>
              <a:t>haring, turn taking and waiting</a:t>
            </a:r>
          </a:p>
          <a:p>
            <a:pPr eaLnBrk="1" hangingPunct="1"/>
            <a:r>
              <a:rPr lang="en-GB" altLang="en-US" dirty="0">
                <a:latin typeface="Calibri" pitchFamily="34" charset="0"/>
              </a:rPr>
              <a:t>b</a:t>
            </a:r>
            <a:r>
              <a:rPr lang="en-GB" altLang="en-US" dirty="0" smtClean="0">
                <a:latin typeface="Calibri" pitchFamily="34" charset="0"/>
              </a:rPr>
              <a:t>eing part of a group</a:t>
            </a:r>
          </a:p>
          <a:p>
            <a:pPr eaLnBrk="1" hangingPunct="1"/>
            <a:r>
              <a:rPr lang="en-GB" altLang="en-US" dirty="0">
                <a:latin typeface="Calibri" pitchFamily="34" charset="0"/>
              </a:rPr>
              <a:t>u</a:t>
            </a:r>
            <a:r>
              <a:rPr lang="en-GB" altLang="en-US" dirty="0" smtClean="0">
                <a:latin typeface="Calibri" pitchFamily="34" charset="0"/>
              </a:rPr>
              <a:t>nderstanding the thoughts and feelings of others</a:t>
            </a:r>
          </a:p>
          <a:p>
            <a:pPr eaLnBrk="1" hangingPunct="1"/>
            <a:r>
              <a:rPr lang="en-GB" altLang="en-US" dirty="0">
                <a:latin typeface="Calibri" pitchFamily="34" charset="0"/>
              </a:rPr>
              <a:t>f</a:t>
            </a:r>
            <a:r>
              <a:rPr lang="en-GB" altLang="en-US" dirty="0" smtClean="0">
                <a:latin typeface="Calibri" pitchFamily="34" charset="0"/>
              </a:rPr>
              <a:t>orming and maintaining friendships</a:t>
            </a:r>
          </a:p>
          <a:p>
            <a:pPr eaLnBrk="1" hangingPunct="1"/>
            <a:endParaRPr lang="en-GB" altLang="en-US" dirty="0" smtClean="0">
              <a:latin typeface="Calibri" pitchFamily="34" charset="0"/>
            </a:endParaRPr>
          </a:p>
          <a:p>
            <a:pPr eaLnBrk="1" hangingPunct="1"/>
            <a:endParaRPr lang="en-GB" altLang="en-US" dirty="0" smtClean="0">
              <a:latin typeface="Calibri" pitchFamily="34" charset="0"/>
            </a:endParaRPr>
          </a:p>
          <a:p>
            <a:pPr eaLnBrk="1" hangingPunct="1">
              <a:buFontTx/>
              <a:buNone/>
            </a:pPr>
            <a:endParaRPr lang="en-GB" altLang="en-US" dirty="0" smtClean="0">
              <a:latin typeface="Calibri" pitchFamily="34" charset="0"/>
            </a:endParaRPr>
          </a:p>
          <a:p>
            <a:pPr eaLnBrk="1" hangingPunct="1"/>
            <a:endParaRPr lang="en-US" altLang="en-US" dirty="0" smtClean="0">
              <a:latin typeface="Calibri"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4954563"/>
      </p:ext>
    </p:extLst>
  </p:cSld>
  <p:clrMapOvr>
    <a:masterClrMapping/>
  </p:clrMapOvr>
  <mc:AlternateContent xmlns:mc="http://schemas.openxmlformats.org/markup-compatibility/2006" xmlns:p14="http://schemas.microsoft.com/office/powerpoint/2010/main">
    <mc:Choice Requires="p14">
      <p:transition p14:dur="0" advTm="38351"/>
    </mc:Choice>
    <mc:Fallback xmlns="">
      <p:transition advTm="3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67544" y="116632"/>
            <a:ext cx="8855968" cy="1143000"/>
          </a:xfrm>
        </p:spPr>
        <p:txBody>
          <a:bodyPr lIns="91440" tIns="45720" rIns="91440" bIns="45720" anchor="b"/>
          <a:lstStyle/>
          <a:p>
            <a:pPr algn="l" eaLnBrk="1" hangingPunct="1"/>
            <a:r>
              <a:rPr lang="en-GB" altLang="en-US" dirty="0" smtClean="0">
                <a:latin typeface="+mn-lt"/>
              </a:rPr>
              <a:t>Imagination and Flexibility of Thought</a:t>
            </a:r>
            <a:endParaRPr lang="en-US" altLang="en-US" dirty="0" smtClean="0">
              <a:latin typeface="+mn-lt"/>
            </a:endParaRPr>
          </a:p>
        </p:txBody>
      </p:sp>
      <p:sp>
        <p:nvSpPr>
          <p:cNvPr id="38915" name="Rectangle 3"/>
          <p:cNvSpPr>
            <a:spLocks noGrp="1" noChangeArrowheads="1"/>
          </p:cNvSpPr>
          <p:nvPr>
            <p:ph type="body" idx="4294967295"/>
          </p:nvPr>
        </p:nvSpPr>
        <p:spPr>
          <a:xfrm>
            <a:off x="323528" y="1628800"/>
            <a:ext cx="8231188" cy="3633787"/>
          </a:xfrm>
        </p:spPr>
        <p:txBody>
          <a:bodyPr lIns="91440" tIns="45720" rIns="91440" bIns="45720">
            <a:normAutofit/>
          </a:bodyPr>
          <a:lstStyle/>
          <a:p>
            <a:pPr marL="109728" indent="0" eaLnBrk="1" hangingPunct="1">
              <a:buNone/>
            </a:pPr>
            <a:r>
              <a:rPr lang="en-GB" altLang="en-US" dirty="0" smtClean="0"/>
              <a:t>Your child may have difficulty with…</a:t>
            </a:r>
          </a:p>
          <a:p>
            <a:pPr eaLnBrk="1" hangingPunct="1"/>
            <a:r>
              <a:rPr lang="en-GB" altLang="en-US" dirty="0"/>
              <a:t>g</a:t>
            </a:r>
            <a:r>
              <a:rPr lang="en-GB" altLang="en-US" dirty="0" smtClean="0"/>
              <a:t>eneralising knowledge and skills e.g. self help skills (putting on coat, peeling banana)</a:t>
            </a:r>
          </a:p>
          <a:p>
            <a:pPr eaLnBrk="1" hangingPunct="1"/>
            <a:r>
              <a:rPr lang="en-GB" altLang="en-US" dirty="0"/>
              <a:t>c</a:t>
            </a:r>
            <a:r>
              <a:rPr lang="en-GB" altLang="en-US" dirty="0" smtClean="0"/>
              <a:t>oping with change e.g. indoor/ outdoor play</a:t>
            </a:r>
          </a:p>
          <a:p>
            <a:pPr eaLnBrk="1" hangingPunct="1"/>
            <a:r>
              <a:rPr lang="en-GB" altLang="en-US" dirty="0"/>
              <a:t>f</a:t>
            </a:r>
            <a:r>
              <a:rPr lang="en-GB" altLang="en-US" dirty="0" smtClean="0"/>
              <a:t>ixed ideas e.g. big toilet at home, little toilet at school</a:t>
            </a:r>
          </a:p>
          <a:p>
            <a:pPr eaLnBrk="1" hangingPunct="1"/>
            <a:r>
              <a:rPr lang="en-GB" altLang="en-US" dirty="0"/>
              <a:t>s</a:t>
            </a:r>
            <a:r>
              <a:rPr lang="en-GB" altLang="en-US" dirty="0" smtClean="0"/>
              <a:t>pecial interests e.g. sand, water, cars</a:t>
            </a:r>
          </a:p>
          <a:p>
            <a:pPr eaLnBrk="1" hangingPunct="1"/>
            <a:r>
              <a:rPr lang="en-GB" altLang="en-US" dirty="0"/>
              <a:t>f</a:t>
            </a:r>
            <a:r>
              <a:rPr lang="en-GB" altLang="en-US" dirty="0" smtClean="0"/>
              <a:t>ollowing the agenda of others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414959554"/>
      </p:ext>
    </p:extLst>
  </p:cSld>
  <p:clrMapOvr>
    <a:masterClrMapping/>
  </p:clrMapOvr>
  <mc:AlternateContent xmlns:mc="http://schemas.openxmlformats.org/markup-compatibility/2006" xmlns:p14="http://schemas.microsoft.com/office/powerpoint/2010/main">
    <mc:Choice Requires="p14">
      <p:transition p14:dur="0" advTm="82506"/>
    </mc:Choice>
    <mc:Fallback xmlns="">
      <p:transition advTm="8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ducation Authority Powerpoint Templ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CDFEA163559041AB27A1DC1159E8F3" ma:contentTypeVersion="2" ma:contentTypeDescription="Create a new document." ma:contentTypeScope="" ma:versionID="0df04c08702c2ce7b084a5f7147e06b1">
  <xsd:schema xmlns:xsd="http://www.w3.org/2001/XMLSchema" xmlns:xs="http://www.w3.org/2001/XMLSchema" xmlns:p="http://schemas.microsoft.com/office/2006/metadata/properties" xmlns:ns2="1c46962c-61ef-4735-9334-11d9f0ead38e" targetNamespace="http://schemas.microsoft.com/office/2006/metadata/properties" ma:root="true" ma:fieldsID="8c79638eb7ebdd6fa9d59865683184c8" ns2:_="">
    <xsd:import namespace="1c46962c-61ef-4735-9334-11d9f0ead38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46962c-61ef-4735-9334-11d9f0ead3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82F22625-A699-4D19-A871-E035470901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46962c-61ef-4735-9334-11d9f0ead3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C7823A-8965-4A1E-87D4-C7063370167F}">
  <ds:schemaRefs>
    <ds:schemaRef ds:uri="http://schemas.microsoft.com/sharepoint/v3/contenttype/forms"/>
  </ds:schemaRefs>
</ds:datastoreItem>
</file>

<file path=customXml/itemProps3.xml><?xml version="1.0" encoding="utf-8"?>
<ds:datastoreItem xmlns:ds="http://schemas.openxmlformats.org/officeDocument/2006/customXml" ds:itemID="{E54CACB9-B3FA-427B-B671-3F66BB7EC42C}">
  <ds:schemaRefs>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www.w3.org/XML/1998/namespace"/>
    <ds:schemaRef ds:uri="1c46962c-61ef-4735-9334-11d9f0ead38e"/>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Education Authority Powerpoint Template</Template>
  <TotalTime>1752</TotalTime>
  <Words>4761</Words>
  <Application>Microsoft Office PowerPoint</Application>
  <PresentationFormat>On-screen Show (4:3)</PresentationFormat>
  <Paragraphs>354</Paragraphs>
  <Slides>41</Slides>
  <Notes>41</Notes>
  <HiddenSlides>0</HiddenSlides>
  <MMClips>41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ＭＳ Ｐゴシック</vt:lpstr>
      <vt:lpstr>Arial</vt:lpstr>
      <vt:lpstr>Calibri</vt:lpstr>
      <vt:lpstr>Comic Sans MS</vt:lpstr>
      <vt:lpstr>Times New Roman</vt:lpstr>
      <vt:lpstr>Verdana</vt:lpstr>
      <vt:lpstr>Wingdings 2</vt:lpstr>
      <vt:lpstr>Wingdings 3</vt:lpstr>
      <vt:lpstr>Education Authority Powerpoint Template</vt:lpstr>
      <vt:lpstr>Transition for Parents:  Supporting the Child with ASD in the Early Years</vt:lpstr>
      <vt:lpstr>Aims</vt:lpstr>
      <vt:lpstr>What is ASD?</vt:lpstr>
      <vt:lpstr>Remember…</vt:lpstr>
      <vt:lpstr>  The Triad of Impairments Wing &amp; Gould, 1979 </vt:lpstr>
      <vt:lpstr>Strengths</vt:lpstr>
      <vt:lpstr>Social Communication</vt:lpstr>
      <vt:lpstr>Social Interaction</vt:lpstr>
      <vt:lpstr>Imagination and Flexibility of Thought</vt:lpstr>
      <vt:lpstr>The Fourth Factor: Sensory Sensitivities</vt:lpstr>
      <vt:lpstr>Sensory Difficulties</vt:lpstr>
      <vt:lpstr>Sensory Difficulties</vt:lpstr>
      <vt:lpstr>What is Educational Transition?</vt:lpstr>
      <vt:lpstr>Why have a Transition Programme?  </vt:lpstr>
      <vt:lpstr>Possible New Experiences</vt:lpstr>
      <vt:lpstr>Possible New Experiences Continued…</vt:lpstr>
      <vt:lpstr>Family Perspective</vt:lpstr>
      <vt:lpstr>Concerns</vt:lpstr>
      <vt:lpstr>Preparing for Transition</vt:lpstr>
      <vt:lpstr>Transition Top Tips</vt:lpstr>
      <vt:lpstr>‘My New School’ Booklet     </vt:lpstr>
      <vt:lpstr>‘My New School’ Booklet example</vt:lpstr>
      <vt:lpstr>‘My New School’ Booklet</vt:lpstr>
      <vt:lpstr>Transition Top Tips</vt:lpstr>
      <vt:lpstr>Transition Top Tips</vt:lpstr>
      <vt:lpstr>Transition Top Tips</vt:lpstr>
      <vt:lpstr>Transition Top Tips</vt:lpstr>
      <vt:lpstr>Transition Top Tips</vt:lpstr>
      <vt:lpstr>Transition Top Tips</vt:lpstr>
      <vt:lpstr>Practice is the key to success</vt:lpstr>
      <vt:lpstr>Visual supports</vt:lpstr>
      <vt:lpstr>Resource examples Toilet Routine </vt:lpstr>
      <vt:lpstr>Resource examples Washing Hands Routine </vt:lpstr>
      <vt:lpstr>Resource examples Coat visuals </vt:lpstr>
      <vt:lpstr>Resource examples Calendar</vt:lpstr>
      <vt:lpstr>Resource examples Sleeps until I start school  </vt:lpstr>
      <vt:lpstr>Resource examples Social story</vt:lpstr>
      <vt:lpstr>Resource examples Travel Schedule</vt:lpstr>
      <vt:lpstr>What the teachers said…</vt:lpstr>
      <vt:lpstr>What the teachers said…</vt:lpstr>
      <vt:lpstr> Contact Us  Please feel free to contact the AAIS if you have any questions</vt:lpstr>
    </vt:vector>
  </TitlesOfParts>
  <Company>ESANI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Graham</dc:creator>
  <dc:description>Standard EA Template for PowerPoint. Includes a front introduction page and standard information pages.</dc:description>
  <cp:lastModifiedBy>Leanne Kearney</cp:lastModifiedBy>
  <cp:revision>135</cp:revision>
  <dcterms:created xsi:type="dcterms:W3CDTF">2016-09-08T09:44:34Z</dcterms:created>
  <dcterms:modified xsi:type="dcterms:W3CDTF">2020-07-24T09:09:55Z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0x01010055CDFEA163559041AB27A1DC1159E8F3</vt:lpwstr>
  </property>
  <property fmtid="{D5CDD505-2E9C-101B-9397-08002B2CF9AE}" pid="3" name="_dlc_DocIdItemGuid">
    <vt:lpwstr>61b65a95-6f39-47b1-8e41-0be7cf2ef52b</vt:lpwstr>
  </property>
  <property fmtid="{D5CDD505-2E9C-101B-9397-08002B2CF9AE}" pid="4" name="Document Type">
    <vt:lpwstr>34;#Presentation|8322d44b-20e5-47c9-8da0-f6aecb29044c</vt:lpwstr>
  </property>
</Properties>
</file>