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3"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B0F3E-546C-4922-8D47-1CF1D2070F3D}" type="datetimeFigureOut">
              <a:rPr lang="en-GB" smtClean="0"/>
              <a:t>15/04/2019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F249DF-99BE-47A0-8564-726CA294B122}" type="slidenum">
              <a:rPr lang="en-GB" smtClean="0"/>
              <a:t>‹#›</a:t>
            </a:fld>
            <a:endParaRPr lang="en-GB"/>
          </a:p>
        </p:txBody>
      </p:sp>
    </p:spTree>
    <p:extLst>
      <p:ext uri="{BB962C8B-B14F-4D97-AF65-F5344CB8AC3E}">
        <p14:creationId xmlns:p14="http://schemas.microsoft.com/office/powerpoint/2010/main" val="967947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BF89158F-A530-4D16-A95E-08B3D22D02FC}" type="slidenum">
              <a:rPr lang="en-GB" smtClean="0"/>
              <a:t>1</a:t>
            </a:fld>
            <a:endParaRPr lang="en-GB" dirty="0"/>
          </a:p>
        </p:txBody>
      </p:sp>
      <p:sp>
        <p:nvSpPr>
          <p:cNvPr id="5" name="Notes Placeholder 2"/>
          <p:cNvSpPr txBox="1">
            <a:spLocks/>
          </p:cNvSpPr>
          <p:nvPr/>
        </p:nvSpPr>
        <p:spPr>
          <a:xfrm>
            <a:off x="689234" y="4637579"/>
            <a:ext cx="5487041" cy="4114361"/>
          </a:xfrm>
          <a:prstGeom prst="rect">
            <a:avLst/>
          </a:prstGeom>
        </p:spPr>
        <p:txBody>
          <a:bodyPr vert="horz" lIns="91440" tIns="45720" rIns="91440" bIns="45720"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GB" dirty="0"/>
          </a:p>
        </p:txBody>
      </p:sp>
      <p:sp>
        <p:nvSpPr>
          <p:cNvPr id="3" name="Notes Placeholder 2"/>
          <p:cNvSpPr>
            <a:spLocks noGrp="1"/>
          </p:cNvSpPr>
          <p:nvPr>
            <p:ph type="body" idx="1"/>
          </p:nvPr>
        </p:nvSpPr>
        <p:spPr/>
        <p:txBody>
          <a:bodyPr/>
          <a:lstStyle/>
          <a:p>
            <a:r>
              <a:rPr lang="en-GB" sz="1200" b="1" kern="1200" dirty="0" smtClean="0">
                <a:solidFill>
                  <a:schemeClr val="tx1"/>
                </a:solidFill>
                <a:effectLst/>
              </a:rPr>
              <a:t>PRESENTERS – NOTE THAT THE CHILD PROTECTION SECTION WILL TAKE APPROXIMATELY 15 – 20 MINUTES. </a:t>
            </a:r>
            <a:r>
              <a:rPr lang="en-GB" b="1" dirty="0" smtClean="0"/>
              <a:t>THIS SECTION HAS</a:t>
            </a:r>
            <a:r>
              <a:rPr lang="en-GB" sz="1200" b="1" kern="1200" dirty="0" smtClean="0">
                <a:solidFill>
                  <a:schemeClr val="tx1"/>
                </a:solidFill>
                <a:effectLst/>
              </a:rPr>
              <a:t> BEEN WRITTEN BY THE REGIONAL CHILD PROTECTION GROUP.</a:t>
            </a:r>
          </a:p>
          <a:p>
            <a:r>
              <a:rPr lang="en-GB" sz="1200" kern="1200" dirty="0" smtClean="0">
                <a:solidFill>
                  <a:schemeClr val="tx1"/>
                </a:solidFill>
                <a:effectLst/>
                <a:latin typeface="+mn-lt"/>
                <a:ea typeface="+mn-ea"/>
                <a:cs typeface="+mn-cs"/>
              </a:rPr>
              <a:t>The following part of this presentation focuses on the role that governors play in relation to Child Protection and safeguarding by ensuring that all the necessary procedures and policies are put in place.</a:t>
            </a:r>
          </a:p>
          <a:p>
            <a:r>
              <a:rPr lang="en-GB" sz="1200" kern="1200" dirty="0" smtClean="0">
                <a:solidFill>
                  <a:schemeClr val="tx1"/>
                </a:solidFill>
                <a:effectLst/>
                <a:latin typeface="+mn-lt"/>
                <a:ea typeface="+mn-ea"/>
                <a:cs typeface="+mn-cs"/>
              </a:rPr>
              <a:t>As part of the Induction training for governors we are required to </a:t>
            </a:r>
            <a:r>
              <a:rPr lang="en-GB" sz="1200" b="1" kern="1200" dirty="0" smtClean="0">
                <a:solidFill>
                  <a:schemeClr val="tx1"/>
                </a:solidFill>
                <a:effectLst/>
                <a:latin typeface="+mn-lt"/>
                <a:ea typeface="+mn-ea"/>
                <a:cs typeface="+mn-cs"/>
              </a:rPr>
              <a:t>provide this aspect of Child Protection training which is referred to as Strand 1.</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Strand 1</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training provides a basic awareness </a:t>
            </a:r>
            <a:r>
              <a:rPr lang="en-GB" sz="1200" kern="1200" dirty="0" smtClean="0">
                <a:solidFill>
                  <a:schemeClr val="tx1"/>
                </a:solidFill>
                <a:effectLst/>
                <a:latin typeface="+mn-lt"/>
                <a:ea typeface="+mn-ea"/>
                <a:cs typeface="+mn-cs"/>
              </a:rPr>
              <a:t>of the child protection/safeguarding responsibilities of school governors. </a:t>
            </a:r>
          </a:p>
          <a:p>
            <a:r>
              <a:rPr lang="en-GB" sz="1200" u="sng" kern="1200" dirty="0" smtClean="0">
                <a:solidFill>
                  <a:schemeClr val="tx1"/>
                </a:solidFill>
                <a:effectLst/>
                <a:latin typeface="+mn-lt"/>
                <a:ea typeface="+mn-ea"/>
                <a:cs typeface="+mn-cs"/>
              </a:rPr>
              <a:t>Every school has a Child Protection policy and it is the duty of the BOG to ensure that the Child Protection policy is implemented (ESAGS, 13:18)</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module will outline:</a:t>
            </a:r>
          </a:p>
          <a:p>
            <a:pPr lvl="0"/>
            <a:r>
              <a:rPr lang="en-GB" sz="1200" kern="1200" dirty="0" smtClean="0">
                <a:solidFill>
                  <a:schemeClr val="tx1"/>
                </a:solidFill>
                <a:effectLst/>
                <a:latin typeface="+mn-lt"/>
                <a:ea typeface="+mn-ea"/>
                <a:cs typeface="+mn-cs"/>
              </a:rPr>
              <a:t>the statutory duties placed upon School Governors in relation to keeping children safe;</a:t>
            </a:r>
          </a:p>
          <a:p>
            <a:pPr lvl="0"/>
            <a:r>
              <a:rPr lang="en-GB" sz="1200" kern="1200" dirty="0" smtClean="0">
                <a:solidFill>
                  <a:schemeClr val="tx1"/>
                </a:solidFill>
                <a:effectLst/>
                <a:latin typeface="+mn-lt"/>
                <a:ea typeface="+mn-ea"/>
                <a:cs typeface="+mn-cs"/>
              </a:rPr>
              <a:t>what child protection and safeguarding policies your school must have in place; </a:t>
            </a:r>
          </a:p>
          <a:p>
            <a:pPr lvl="0"/>
            <a:r>
              <a:rPr lang="en-GB" sz="1200" kern="1200" dirty="0" smtClean="0">
                <a:solidFill>
                  <a:schemeClr val="tx1"/>
                </a:solidFill>
                <a:effectLst/>
                <a:latin typeface="+mn-lt"/>
                <a:ea typeface="+mn-ea"/>
                <a:cs typeface="+mn-cs"/>
              </a:rPr>
              <a:t>who is who in the schools Safeguarding team;</a:t>
            </a:r>
          </a:p>
          <a:p>
            <a:pPr lvl="0"/>
            <a:r>
              <a:rPr lang="en-GB" sz="1200" kern="1200" dirty="0" smtClean="0">
                <a:solidFill>
                  <a:schemeClr val="tx1"/>
                </a:solidFill>
                <a:effectLst/>
                <a:latin typeface="+mn-lt"/>
                <a:ea typeface="+mn-ea"/>
                <a:cs typeface="+mn-cs"/>
              </a:rPr>
              <a:t>how to tell if your schools child protection and safeguarding arrangements are satisfactory;</a:t>
            </a:r>
          </a:p>
          <a:p>
            <a:pPr lvl="0"/>
            <a:r>
              <a:rPr lang="en-GB" sz="1200" kern="1200" dirty="0" smtClean="0">
                <a:solidFill>
                  <a:schemeClr val="tx1"/>
                </a:solidFill>
                <a:effectLst/>
                <a:latin typeface="+mn-lt"/>
                <a:ea typeface="+mn-ea"/>
                <a:cs typeface="+mn-cs"/>
              </a:rPr>
              <a:t>what child protection/safeguarding training is available for School Governors.</a:t>
            </a:r>
          </a:p>
          <a:p>
            <a:pPr lvl="0"/>
            <a:r>
              <a:rPr lang="en-GB" sz="1200" kern="1200" dirty="0" smtClean="0">
                <a:solidFill>
                  <a:schemeClr val="tx1"/>
                </a:solidFill>
                <a:effectLst/>
                <a:latin typeface="+mn-lt"/>
                <a:ea typeface="+mn-ea"/>
                <a:cs typeface="+mn-cs"/>
              </a:rPr>
              <a:t>useful resources/links.</a:t>
            </a:r>
          </a:p>
          <a:p>
            <a:r>
              <a:rPr lang="en-GB" sz="1200" kern="1200" dirty="0" smtClean="0">
                <a:solidFill>
                  <a:schemeClr val="tx1"/>
                </a:solidFill>
                <a:effectLst/>
                <a:latin typeface="+mn-lt"/>
                <a:ea typeface="+mn-ea"/>
                <a:cs typeface="+mn-cs"/>
              </a:rPr>
              <a:t> </a:t>
            </a:r>
          </a:p>
          <a:p>
            <a:endParaRPr lang="en-GB" dirty="0"/>
          </a:p>
        </p:txBody>
      </p:sp>
    </p:spTree>
    <p:extLst>
      <p:ext uri="{BB962C8B-B14F-4D97-AF65-F5344CB8AC3E}">
        <p14:creationId xmlns:p14="http://schemas.microsoft.com/office/powerpoint/2010/main" val="2693199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Education and Libraries (NI) Order 2003 places a number of legal duties upon Boards of Governors in relation to keeping pupils safe.  These mean that the Board of Governors must ensure that the school’s pastoral care arrangements protect pupils from harm, safeguard their health and welfare and support their learning and development. </a:t>
            </a:r>
          </a:p>
          <a:p>
            <a:r>
              <a:rPr lang="en-GB" dirty="0" smtClean="0"/>
              <a:t> </a:t>
            </a:r>
          </a:p>
          <a:p>
            <a:r>
              <a:rPr lang="en-GB" dirty="0" smtClean="0"/>
              <a:t>Governors have a specific legal duty to ensure there is a child protection policy in the school. It is a Departmental requirement that this policy is reviewed annually and issued to parents every 2 years. ETI are also advising that the policy is in a language that parents understand.  The parents of children commencing school for the first time or transferring from another school will receive a copy of this policy at the admission stage.  The Board of Governors should ratify this policy prior to its issue to parents.</a:t>
            </a:r>
          </a:p>
          <a:p>
            <a:endParaRPr lang="en-GB" dirty="0" smtClean="0"/>
          </a:p>
          <a:p>
            <a:r>
              <a:rPr lang="en-GB" dirty="0" smtClean="0"/>
              <a:t>All schools must have a discipline/ positive behaviour policy and it is important that it addresses the prevention of bullying.  Most schools have however developed specific anti-bullying policies and strategies which are linked to this policy.  Schools have a duty to consult with parents and pupils in the development and review of their discipline/positive behaviour policy. </a:t>
            </a:r>
          </a:p>
          <a:p>
            <a:r>
              <a:rPr lang="en-GB" dirty="0" smtClean="0"/>
              <a:t>   </a:t>
            </a:r>
            <a:endParaRPr lang="en-GB" b="1" dirty="0" smtClean="0"/>
          </a:p>
          <a:p>
            <a:r>
              <a:rPr lang="en-GB" dirty="0" smtClean="0"/>
              <a:t>Chapter 13 of the Department of Education’s guide “Every School a Good School - The Governors' Role” details the role and responsibilities of school Governors in relation to pastoral care and child protection and it is recommended that you take time to read this chapter. </a:t>
            </a:r>
          </a:p>
          <a:p>
            <a:endParaRPr lang="en-GB" b="1" dirty="0" smtClean="0"/>
          </a:p>
          <a:p>
            <a:r>
              <a:rPr lang="en-GB" dirty="0" smtClean="0"/>
              <a:t>Another useful resource is the “School Governors Handbook – Safeguarding and Child Protection” which has been specifically developed by the Child Protection Support Service for Schools and the Department of Education to help Governors understand and fulfil their safeguarding duties and responsibilities.  Links to these resources are provided at the end of this module. </a:t>
            </a:r>
            <a:endParaRPr lang="en-GB" b="1" dirty="0" smtClean="0"/>
          </a:p>
          <a:p>
            <a:endParaRPr lang="en-GB" u="sng" dirty="0" smtClean="0"/>
          </a:p>
          <a:p>
            <a:endParaRPr lang="en-GB" u="sng" dirty="0" smtClean="0"/>
          </a:p>
          <a:p>
            <a:r>
              <a:rPr lang="en-GB" u="sng" dirty="0" smtClean="0"/>
              <a:t>With </a:t>
            </a:r>
            <a:r>
              <a:rPr lang="en-GB" u="sng" dirty="0"/>
              <a:t>regard to the Child Protection training for the designated CP governor, it is recommended as a matter of good practice that the parent or teacher governor do not act as the designated governor for CP, as there is a potential conflict of interest.</a:t>
            </a:r>
          </a:p>
          <a:p>
            <a:endParaRPr lang="en-GB" dirty="0"/>
          </a:p>
        </p:txBody>
      </p:sp>
      <p:sp>
        <p:nvSpPr>
          <p:cNvPr id="4" name="Slide Number Placeholder 3"/>
          <p:cNvSpPr>
            <a:spLocks noGrp="1"/>
          </p:cNvSpPr>
          <p:nvPr>
            <p:ph type="sldNum" sz="quarter" idx="10"/>
          </p:nvPr>
        </p:nvSpPr>
        <p:spPr/>
        <p:txBody>
          <a:bodyPr/>
          <a:lstStyle/>
          <a:p>
            <a:fld id="{BF89158F-A530-4D16-A95E-08B3D22D02FC}" type="slidenum">
              <a:rPr lang="en-GB" smtClean="0"/>
              <a:t>2</a:t>
            </a:fld>
            <a:endParaRPr lang="en-GB" dirty="0"/>
          </a:p>
        </p:txBody>
      </p:sp>
    </p:spTree>
    <p:extLst>
      <p:ext uri="{BB962C8B-B14F-4D97-AF65-F5344CB8AC3E}">
        <p14:creationId xmlns:p14="http://schemas.microsoft.com/office/powerpoint/2010/main" val="73508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Collectively, all the policies and arrangements which schools have in place to keep pupils safe, promote physical and mental health and general welfare, are described as the pastoral care system. </a:t>
            </a:r>
          </a:p>
          <a:p>
            <a:r>
              <a:rPr lang="en-GB" dirty="0" smtClean="0"/>
              <a:t> </a:t>
            </a:r>
          </a:p>
          <a:p>
            <a:r>
              <a:rPr lang="en-GB" dirty="0" smtClean="0"/>
              <a:t>Child protection is one part of this system and a very important element of a school’s broader safeguarding responsibilities.  It involves protecting children from various forms of abuse including physical abuse, sexual abuse, emotional abuse and neglect whether at school at home or elsewhere.  The schools child protection policy approved by the Board of Governors will describe how school staff  exercise their safeguarding responsibilities including how concerns or complaints of child abuse can be raised by pupils, parents and staff and how such concerns will be addressed.  </a:t>
            </a:r>
          </a:p>
          <a:p>
            <a:r>
              <a:rPr lang="en-GB" dirty="0" smtClean="0"/>
              <a:t> </a:t>
            </a:r>
          </a:p>
          <a:p>
            <a:r>
              <a:rPr lang="en-GB" dirty="0" smtClean="0"/>
              <a:t> Safeguarding children is not just about child protection however. Safeguarding children includes a number of other elements such Safe Recruitment &amp; Selection, Staff Code of Conduct, E-safety, Attendance, Health &amp; Safety and other elements as shown in the accompanying slide.  As a school Governor you have a responsibility to ensure that all such elements are addressed by way of policies and practices in your school.  These safeguarding policies should be brought to the Board of Governors for approval and reviewed on a regular basis. </a:t>
            </a:r>
          </a:p>
          <a:p>
            <a:r>
              <a:rPr lang="en-GB" dirty="0" smtClean="0"/>
              <a:t> </a:t>
            </a:r>
          </a:p>
          <a:p>
            <a:r>
              <a:rPr lang="en-GB" dirty="0" smtClean="0"/>
              <a:t>It is important that School Principals bring Departmental Circulars and guidance related to child protection/safeguarding to the attention of Boards of Governors for appropriate action. In order to address these issues child protection/safeguarding could be placed on the agenda as a standing item.</a:t>
            </a:r>
            <a:endParaRPr lang="en-GB" dirty="0"/>
          </a:p>
        </p:txBody>
      </p:sp>
      <p:sp>
        <p:nvSpPr>
          <p:cNvPr id="4" name="Slide Number Placeholder 3"/>
          <p:cNvSpPr>
            <a:spLocks noGrp="1"/>
          </p:cNvSpPr>
          <p:nvPr>
            <p:ph type="sldNum" sz="quarter" idx="10"/>
          </p:nvPr>
        </p:nvSpPr>
        <p:spPr/>
        <p:txBody>
          <a:bodyPr/>
          <a:lstStyle/>
          <a:p>
            <a:fld id="{BF89158F-A530-4D16-A95E-08B3D22D02FC}" type="slidenum">
              <a:rPr lang="en-GB" smtClean="0"/>
              <a:t>3</a:t>
            </a:fld>
            <a:endParaRPr lang="en-GB" dirty="0"/>
          </a:p>
        </p:txBody>
      </p:sp>
    </p:spTree>
    <p:extLst>
      <p:ext uri="{BB962C8B-B14F-4D97-AF65-F5344CB8AC3E}">
        <p14:creationId xmlns:p14="http://schemas.microsoft.com/office/powerpoint/2010/main" val="4209200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useful if all schools  have a “Safeguarding Team”.  The Chair of Governors is a member of this team as is the Designated Governor for Child Protection.  The Designated Governor is someone appointed by the Board of Governors to take the lead in providing advice to the Governors on child protection matters.  It is recommended in the ESAGS policy  that this person should not be a Parent or Teacher Governor.</a:t>
            </a:r>
            <a:r>
              <a:rPr lang="en-GB" baseline="0" dirty="0" smtClean="0"/>
              <a:t> </a:t>
            </a:r>
          </a:p>
          <a:p>
            <a:endParaRPr lang="en-GB" baseline="0" dirty="0" smtClean="0"/>
          </a:p>
          <a:p>
            <a:r>
              <a:rPr lang="en-GB" b="1" dirty="0" smtClean="0"/>
              <a:t>To help the Chair and Designated Governor fulfil their safeguarding roles specific training (known as Strand 2 training) is provided by officers from the Child Protection Support Service for Schools. </a:t>
            </a:r>
            <a:r>
              <a:rPr lang="en-GB" dirty="0" smtClean="0"/>
              <a:t> </a:t>
            </a:r>
          </a:p>
          <a:p>
            <a:r>
              <a:rPr lang="en-GB" dirty="0" smtClean="0"/>
              <a:t>Core members of the schools “Safeguarding Team” will include the School Principal, Designated Teacher for Child Protection and Deputy Designated Teacher for Child Protection.  Other school staff such as the Special Educational Needs Co-ordinator (SENCO) or Information &amp; Communication Technology (ICT) Co-ordinator may also be part of the team.</a:t>
            </a:r>
          </a:p>
          <a:p>
            <a:r>
              <a:rPr lang="en-GB" dirty="0" smtClean="0"/>
              <a:t> </a:t>
            </a:r>
          </a:p>
          <a:p>
            <a:r>
              <a:rPr lang="en-GB" dirty="0" smtClean="0"/>
              <a:t>Members of the school Safeguarding team all have specific safeguarding roles and responsibilities.  </a:t>
            </a:r>
            <a:r>
              <a:rPr lang="en-GB" b="1" dirty="0" smtClean="0"/>
              <a:t>For example </a:t>
            </a:r>
            <a:r>
              <a:rPr lang="en-GB" dirty="0" smtClean="0"/>
              <a:t>the Designated Teacher for Child Protection must be available to discuss any child protection concerns with staff, consult with Education Authority Designated Officers for Child Protection and where necessary make referrals to Social Services.  He/she must also provide regular child protection awareness training for staff in school, review the schools child protection policy and provide an annual child protection report for the Board of Governors. </a:t>
            </a:r>
          </a:p>
          <a:p>
            <a:r>
              <a:rPr lang="en-GB" dirty="0" smtClean="0"/>
              <a:t> </a:t>
            </a:r>
          </a:p>
          <a:p>
            <a:r>
              <a:rPr lang="en-GB" dirty="0" smtClean="0"/>
              <a:t>Collectively the team must ensure that there is an ethos in your school in which children and adults feel safe, are valued, respected and listened to.</a:t>
            </a:r>
          </a:p>
          <a:p>
            <a:endParaRPr lang="en-GB" dirty="0"/>
          </a:p>
        </p:txBody>
      </p:sp>
      <p:sp>
        <p:nvSpPr>
          <p:cNvPr id="4" name="Slide Number Placeholder 3"/>
          <p:cNvSpPr>
            <a:spLocks noGrp="1"/>
          </p:cNvSpPr>
          <p:nvPr>
            <p:ph type="sldNum" sz="quarter" idx="10"/>
          </p:nvPr>
        </p:nvSpPr>
        <p:spPr/>
        <p:txBody>
          <a:bodyPr/>
          <a:lstStyle/>
          <a:p>
            <a:fld id="{BF89158F-A530-4D16-A95E-08B3D22D02FC}" type="slidenum">
              <a:rPr lang="en-GB" smtClean="0"/>
              <a:t>4</a:t>
            </a:fld>
            <a:endParaRPr lang="en-GB" dirty="0"/>
          </a:p>
        </p:txBody>
      </p:sp>
    </p:spTree>
    <p:extLst>
      <p:ext uri="{BB962C8B-B14F-4D97-AF65-F5344CB8AC3E}">
        <p14:creationId xmlns:p14="http://schemas.microsoft.com/office/powerpoint/2010/main" val="1928849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smtClean="0"/>
              <a:t>How will you know if your school’s child protection and safeguarding arrangements are satisfactory? </a:t>
            </a:r>
          </a:p>
          <a:p>
            <a:endParaRPr lang="en-GB" sz="1200" dirty="0" smtClean="0"/>
          </a:p>
          <a:p>
            <a:r>
              <a:rPr lang="en-GB" sz="1200" dirty="0" smtClean="0"/>
              <a:t>One way in which school managers and Boards of Governors can evaluate their schools’ child protection and safeguarding arrangements is for members of the schools Safeguarding Team to periodically audit these arrangements and report back to the Board of Governors.   </a:t>
            </a:r>
          </a:p>
          <a:p>
            <a:r>
              <a:rPr lang="en-GB" sz="1200" dirty="0" smtClean="0"/>
              <a:t> </a:t>
            </a:r>
          </a:p>
          <a:p>
            <a:r>
              <a:rPr lang="en-GB" sz="1200" dirty="0" smtClean="0"/>
              <a:t>Every inspection carried out in a school by ETI will include a detailed assessment of the pastoral care and child protection arrangements.  A report of the inspection will be made available to Governors and where arrangements are regarded as unsatisfactory the Department of Education will expect schools to take prompt action to address any deficiencies. </a:t>
            </a:r>
          </a:p>
          <a:p>
            <a:r>
              <a:rPr lang="en-GB" sz="1200" dirty="0" smtClean="0"/>
              <a:t> </a:t>
            </a:r>
          </a:p>
          <a:p>
            <a:r>
              <a:rPr lang="en-GB" sz="1200" dirty="0" smtClean="0"/>
              <a:t>Opportunities are also available to Governors to evaluate their child protection and safeguarding arrangements when the annual child protection report is presented at a Board of Governors meeting.  </a:t>
            </a:r>
            <a:r>
              <a:rPr lang="en-GB" sz="1200" b="1" dirty="0" smtClean="0"/>
              <a:t>Some schools </a:t>
            </a:r>
            <a:r>
              <a:rPr lang="en-GB" sz="1200" dirty="0" smtClean="0"/>
              <a:t>also provide termly updates to Governors.  These reports will detail what child protection and safeguarding activity has taken place in the school and include for example the number of referrals made to Social Services and the number of staff who have received child protection training etc.</a:t>
            </a:r>
          </a:p>
          <a:p>
            <a:endParaRPr lang="en-GB" sz="1200" dirty="0" smtClean="0"/>
          </a:p>
          <a:p>
            <a:r>
              <a:rPr lang="en-GB" sz="1200" dirty="0" smtClean="0"/>
              <a:t>On an annual basis the Principal must also bring to the Board of Governors the “Record of Child Abuse Complaints” which is a record of any allegations or complaints of abuse against school staff. The Chair needs to sign this record off  each year. It should be emphasised that it is not necessary for all Governors to have a detailed account of this record. The Principal in liaison with the Chair of Governors should also bring to the attention of Governors any significant events or incidents of a child protection or safeguarding nature.</a:t>
            </a:r>
          </a:p>
          <a:p>
            <a:endParaRPr lang="en-GB" dirty="0"/>
          </a:p>
        </p:txBody>
      </p:sp>
      <p:sp>
        <p:nvSpPr>
          <p:cNvPr id="4" name="Slide Number Placeholder 3"/>
          <p:cNvSpPr>
            <a:spLocks noGrp="1"/>
          </p:cNvSpPr>
          <p:nvPr>
            <p:ph type="sldNum" sz="quarter" idx="10"/>
          </p:nvPr>
        </p:nvSpPr>
        <p:spPr/>
        <p:txBody>
          <a:bodyPr/>
          <a:lstStyle/>
          <a:p>
            <a:fld id="{BF89158F-A530-4D16-A95E-08B3D22D02FC}" type="slidenum">
              <a:rPr lang="en-GB" smtClean="0"/>
              <a:t>5</a:t>
            </a:fld>
            <a:endParaRPr lang="en-GB" dirty="0"/>
          </a:p>
        </p:txBody>
      </p:sp>
    </p:spTree>
    <p:extLst>
      <p:ext uri="{BB962C8B-B14F-4D97-AF65-F5344CB8AC3E}">
        <p14:creationId xmlns:p14="http://schemas.microsoft.com/office/powerpoint/2010/main" val="2465771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is a  </a:t>
            </a:r>
            <a:r>
              <a:rPr lang="en-GB" dirty="0"/>
              <a:t>Child Protection Support Service for Schools </a:t>
            </a:r>
            <a:r>
              <a:rPr lang="en-GB" dirty="0" smtClean="0"/>
              <a:t>in </a:t>
            </a:r>
            <a:r>
              <a:rPr lang="en-GB" dirty="0"/>
              <a:t>each ELB area. </a:t>
            </a:r>
            <a:r>
              <a:rPr lang="en-GB" dirty="0" smtClean="0"/>
              <a:t> The </a:t>
            </a:r>
            <a:r>
              <a:rPr lang="en-GB" dirty="0"/>
              <a:t>service provides a daily telephone helpline offering advice and support to schools and to other ELB services on child protection/safeguarding issues.</a:t>
            </a:r>
          </a:p>
          <a:p>
            <a:r>
              <a:rPr lang="en-GB" dirty="0"/>
              <a:t> </a:t>
            </a:r>
          </a:p>
          <a:p>
            <a:r>
              <a:rPr lang="en-GB" dirty="0"/>
              <a:t>This service also provides child protection training tailored to the safeguarding roles and responsibilities of staff within schools including Designated and Deputy Designated Teachers for Child Protection, Principals, the Chair of Governors and Designated Governor for Child Protection. </a:t>
            </a:r>
            <a:r>
              <a:rPr lang="en-GB" dirty="0" smtClean="0"/>
              <a:t>In the SEELB this is not specific to the Chair/Designated Governor just Governors.</a:t>
            </a:r>
            <a:endParaRPr lang="en-GB" dirty="0"/>
          </a:p>
          <a:p>
            <a:r>
              <a:rPr lang="en-GB" dirty="0"/>
              <a:t> </a:t>
            </a:r>
          </a:p>
          <a:p>
            <a:r>
              <a:rPr lang="en-GB" dirty="0"/>
              <a:t>There is a range of child protection and safeguarding material including Circulars and Guidance which is available to download from the Department of Education’s web-site </a:t>
            </a:r>
          </a:p>
          <a:p>
            <a:r>
              <a:rPr lang="en-GB" dirty="0" smtClean="0"/>
              <a:t> </a:t>
            </a:r>
          </a:p>
          <a:p>
            <a:r>
              <a:rPr lang="en-GB" b="1" dirty="0" smtClean="0"/>
              <a:t>Presenter’s Note: This slide may be given as a hand out in the BOG pack as there is quite a lot of  information on it.</a:t>
            </a:r>
            <a:endParaRPr lang="en-GB" b="1" dirty="0"/>
          </a:p>
        </p:txBody>
      </p:sp>
      <p:sp>
        <p:nvSpPr>
          <p:cNvPr id="4" name="Slide Number Placeholder 3"/>
          <p:cNvSpPr>
            <a:spLocks noGrp="1"/>
          </p:cNvSpPr>
          <p:nvPr>
            <p:ph type="sldNum" sz="quarter" idx="10"/>
          </p:nvPr>
        </p:nvSpPr>
        <p:spPr/>
        <p:txBody>
          <a:bodyPr/>
          <a:lstStyle/>
          <a:p>
            <a:fld id="{BF89158F-A530-4D16-A95E-08B3D22D02FC}" type="slidenum">
              <a:rPr lang="en-GB" smtClean="0"/>
              <a:t>6</a:t>
            </a:fld>
            <a:endParaRPr lang="en-GB" dirty="0"/>
          </a:p>
        </p:txBody>
      </p:sp>
    </p:spTree>
    <p:extLst>
      <p:ext uri="{BB962C8B-B14F-4D97-AF65-F5344CB8AC3E}">
        <p14:creationId xmlns:p14="http://schemas.microsoft.com/office/powerpoint/2010/main" val="115699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smtClean="0"/>
              <a:t>There are presently 3 strands of child protection/safeguarding training provided for school Governors.  </a:t>
            </a:r>
          </a:p>
          <a:p>
            <a:r>
              <a:rPr lang="en-GB" sz="1200" b="1" dirty="0" smtClean="0"/>
              <a:t> </a:t>
            </a:r>
          </a:p>
          <a:p>
            <a:r>
              <a:rPr lang="en-GB" sz="1200" b="1" dirty="0" smtClean="0"/>
              <a:t>Strand 1</a:t>
            </a:r>
            <a:r>
              <a:rPr lang="en-GB" sz="1200" dirty="0" smtClean="0"/>
              <a:t> training is basic awareness of the child protection/safeguarding responsibilities of School Governors.  This training is </a:t>
            </a:r>
            <a:r>
              <a:rPr lang="en-GB" sz="1200" b="1" dirty="0" smtClean="0"/>
              <a:t>provided for all new Gove</a:t>
            </a:r>
            <a:r>
              <a:rPr lang="en-GB" sz="1200" dirty="0" smtClean="0"/>
              <a:t>rnors as part of their Induction programme and is delivered by </a:t>
            </a:r>
            <a:r>
              <a:rPr lang="en-GB" dirty="0" smtClean="0"/>
              <a:t>the Education Authority</a:t>
            </a:r>
            <a:r>
              <a:rPr lang="en-GB" sz="1200" dirty="0" smtClean="0"/>
              <a:t> Governor Support Services. </a:t>
            </a:r>
          </a:p>
          <a:p>
            <a:r>
              <a:rPr lang="en-GB" sz="1200" dirty="0" smtClean="0"/>
              <a:t> </a:t>
            </a:r>
          </a:p>
          <a:p>
            <a:r>
              <a:rPr lang="en-GB" sz="1200" dirty="0" smtClean="0"/>
              <a:t>Where Governors have been unable to attend Strand 1 training or may have attended such training in a previous term of office  there is also provision for the schools Designated Teacher for Child Protection to deliver a short child protection/safeguarding awareness training session to School Governors using resources provided by the Child Protection Support Service for Schools. </a:t>
            </a:r>
          </a:p>
          <a:p>
            <a:r>
              <a:rPr lang="en-GB" sz="1200" dirty="0" smtClean="0"/>
              <a:t> </a:t>
            </a:r>
          </a:p>
          <a:p>
            <a:r>
              <a:rPr lang="en-GB" sz="1200" b="1" dirty="0" smtClean="0"/>
              <a:t>Strand 2 is more specialised training aimed at the Chair of Governors and the Designated Governor for Child Protection</a:t>
            </a:r>
            <a:r>
              <a:rPr lang="en-GB" sz="1200" b="1" baseline="0" dirty="0" smtClean="0"/>
              <a:t> - </a:t>
            </a:r>
            <a:r>
              <a:rPr lang="en-GB" sz="1200" b="1" dirty="0" smtClean="0"/>
              <a:t>one evening session delivered by Designated Officers from the Child Protection Support Service for Schools,</a:t>
            </a:r>
            <a:r>
              <a:rPr lang="en-GB" b="1" dirty="0"/>
              <a:t> </a:t>
            </a:r>
            <a:r>
              <a:rPr lang="en-GB" b="1" dirty="0" smtClean="0"/>
              <a:t>delivered annually as part of the training programme for governors.</a:t>
            </a:r>
            <a:endParaRPr lang="en-GB" sz="1200" b="1" dirty="0" smtClean="0"/>
          </a:p>
          <a:p>
            <a:r>
              <a:rPr lang="en-GB" sz="1200" dirty="0" smtClean="0"/>
              <a:t> </a:t>
            </a:r>
          </a:p>
          <a:p>
            <a:r>
              <a:rPr lang="en-GB" sz="1200" b="1" dirty="0" smtClean="0"/>
              <a:t>Strand 3 is specific training for those Governors who will be sitting on interview or teacher appointment panels.  </a:t>
            </a:r>
            <a:r>
              <a:rPr lang="en-GB" sz="1200" dirty="0" smtClean="0"/>
              <a:t>Whilst the aims of this training are primarily to provide Governors with knowledge and skills in relation to the recruitment and selection process as a whole it includes reference to relevant safeguarding practices such as the vetting of staff.  </a:t>
            </a:r>
            <a:r>
              <a:rPr lang="en-GB" sz="1200" b="1" dirty="0" smtClean="0"/>
              <a:t>This training is delivered by Human Resources officers,</a:t>
            </a:r>
            <a:r>
              <a:rPr lang="en-GB" sz="1200" b="1" baseline="0" dirty="0" smtClean="0"/>
              <a:t> as part of Recruitment and Selection training</a:t>
            </a:r>
            <a:r>
              <a:rPr lang="en-GB" b="1" dirty="0"/>
              <a:t>.</a:t>
            </a:r>
            <a:endParaRPr lang="en-GB" sz="1200" b="1" dirty="0" smtClean="0"/>
          </a:p>
          <a:p>
            <a:r>
              <a:rPr lang="en-GB" sz="1200" b="1" dirty="0" smtClean="0"/>
              <a:t> </a:t>
            </a:r>
          </a:p>
          <a:p>
            <a:r>
              <a:rPr lang="en-GB" sz="1200" dirty="0" smtClean="0"/>
              <a:t>It is recommended that Governors attend whichever strands of training are relevant to their role on the Board of Governors and attendance at Strands 2 &amp; 3 should take place </a:t>
            </a:r>
            <a:r>
              <a:rPr lang="en-GB" sz="1200" b="1" dirty="0" smtClean="0"/>
              <a:t>at least once in each term of office.</a:t>
            </a:r>
          </a:p>
          <a:p>
            <a:r>
              <a:rPr lang="en-GB" sz="1200" b="1" dirty="0" smtClean="0"/>
              <a:t> </a:t>
            </a:r>
          </a:p>
          <a:p>
            <a:r>
              <a:rPr lang="en-GB" sz="1200" dirty="0" smtClean="0"/>
              <a:t>The Education &amp; Training Inspectorate (ETI) during any school inspection of pastoral care and child protection arrangements will evaluate the extent to which Governors have attended such training.</a:t>
            </a:r>
          </a:p>
          <a:p>
            <a:endParaRPr lang="en-GB" dirty="0"/>
          </a:p>
        </p:txBody>
      </p:sp>
      <p:sp>
        <p:nvSpPr>
          <p:cNvPr id="4" name="Slide Number Placeholder 3"/>
          <p:cNvSpPr>
            <a:spLocks noGrp="1"/>
          </p:cNvSpPr>
          <p:nvPr>
            <p:ph type="sldNum" sz="quarter" idx="10"/>
          </p:nvPr>
        </p:nvSpPr>
        <p:spPr/>
        <p:txBody>
          <a:bodyPr/>
          <a:lstStyle/>
          <a:p>
            <a:fld id="{BF89158F-A530-4D16-A95E-08B3D22D02FC}" type="slidenum">
              <a:rPr lang="en-GB" smtClean="0"/>
              <a:t>7</a:t>
            </a:fld>
            <a:endParaRPr lang="en-GB" dirty="0"/>
          </a:p>
        </p:txBody>
      </p:sp>
    </p:spTree>
    <p:extLst>
      <p:ext uri="{BB962C8B-B14F-4D97-AF65-F5344CB8AC3E}">
        <p14:creationId xmlns:p14="http://schemas.microsoft.com/office/powerpoint/2010/main" val="1881077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EFE91CD-2345-4DA9-89BA-E71488BBF93A}" type="datetimeFigureOut">
              <a:rPr lang="en-GB" smtClean="0"/>
              <a:t>15/04/2019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2318415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EFE91CD-2345-4DA9-89BA-E71488BBF93A}" type="datetimeFigureOut">
              <a:rPr lang="en-GB" smtClean="0"/>
              <a:t>15/04/2019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60025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EFE91CD-2345-4DA9-89BA-E71488BBF93A}" type="datetimeFigureOut">
              <a:rPr lang="en-GB" smtClean="0"/>
              <a:t>15/04/2019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92116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EFE91CD-2345-4DA9-89BA-E71488BBF93A}" type="datetimeFigureOut">
              <a:rPr lang="en-GB" smtClean="0"/>
              <a:t>15/04/2019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3757285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FE91CD-2345-4DA9-89BA-E71488BBF93A}" type="datetimeFigureOut">
              <a:rPr lang="en-GB" smtClean="0"/>
              <a:t>15/04/2019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1280537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EFE91CD-2345-4DA9-89BA-E71488BBF93A}" type="datetimeFigureOut">
              <a:rPr lang="en-GB" smtClean="0"/>
              <a:t>15/04/2019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4283800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EFE91CD-2345-4DA9-89BA-E71488BBF93A}" type="datetimeFigureOut">
              <a:rPr lang="en-GB" smtClean="0"/>
              <a:t>15/04/2019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3851839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EFE91CD-2345-4DA9-89BA-E71488BBF93A}" type="datetimeFigureOut">
              <a:rPr lang="en-GB" smtClean="0"/>
              <a:t>15/04/2019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2353263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E91CD-2345-4DA9-89BA-E71488BBF93A}" type="datetimeFigureOut">
              <a:rPr lang="en-GB" smtClean="0"/>
              <a:t>15/04/2019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99992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E91CD-2345-4DA9-89BA-E71488BBF93A}" type="datetimeFigureOut">
              <a:rPr lang="en-GB" smtClean="0"/>
              <a:t>15/04/2019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1257848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E91CD-2345-4DA9-89BA-E71488BBF93A}" type="datetimeFigureOut">
              <a:rPr lang="en-GB" smtClean="0"/>
              <a:t>15/04/2019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C772CB-4860-49C3-89D3-7846FC249E3B}" type="slidenum">
              <a:rPr lang="en-GB" smtClean="0"/>
              <a:t>‹#›</a:t>
            </a:fld>
            <a:endParaRPr lang="en-GB"/>
          </a:p>
        </p:txBody>
      </p:sp>
    </p:spTree>
    <p:extLst>
      <p:ext uri="{BB962C8B-B14F-4D97-AF65-F5344CB8AC3E}">
        <p14:creationId xmlns:p14="http://schemas.microsoft.com/office/powerpoint/2010/main" val="1379282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E91CD-2345-4DA9-89BA-E71488BBF93A}" type="datetimeFigureOut">
              <a:rPr lang="en-GB" smtClean="0"/>
              <a:t>15/04/2019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C772CB-4860-49C3-89D3-7846FC249E3B}" type="slidenum">
              <a:rPr lang="en-GB" smtClean="0"/>
              <a:t>‹#›</a:t>
            </a:fld>
            <a:endParaRPr lang="en-GB"/>
          </a:p>
        </p:txBody>
      </p:sp>
    </p:spTree>
    <p:extLst>
      <p:ext uri="{BB962C8B-B14F-4D97-AF65-F5344CB8AC3E}">
        <p14:creationId xmlns:p14="http://schemas.microsoft.com/office/powerpoint/2010/main" val="3775804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education-ni.gov.uk/publications/cpsss-board-governors-handbook" TargetMode="External"/><Relationship Id="rId3" Type="http://schemas.openxmlformats.org/officeDocument/2006/relationships/hyperlink" Target="http://www.legislation.gov.uk/nisi/1986/594" TargetMode="External"/><Relationship Id="rId7" Type="http://schemas.openxmlformats.org/officeDocument/2006/relationships/hyperlink" Target="http://www.deni.gov.uk/cpsss_board_of_governors_handbook_revised_2012.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deni.gov.uk/index/schools-and-infrastructure-2/schools-management/79-school_governors_pg/schools_79_governor-roles-and-responsibilities_pg/schools_79_chapter-13-pastoral-care_pg.htm" TargetMode="External"/><Relationship Id="rId5" Type="http://schemas.openxmlformats.org/officeDocument/2006/relationships/hyperlink" Target="http://www.legislation.gov.uk/nisi/1995/755/contents/made" TargetMode="External"/><Relationship Id="rId4" Type="http://schemas.openxmlformats.org/officeDocument/2006/relationships/hyperlink" Target="http://www.legislation.gov.uk/nisi/2003/424/contents/made" TargetMode="External"/><Relationship Id="rId9" Type="http://schemas.openxmlformats.org/officeDocument/2006/relationships/hyperlink" Target="http://www.deni.gov.uk/index/support-and-development-2/child-protection-safeguarding.ht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568952" cy="1143000"/>
          </a:xfrm>
        </p:spPr>
        <p:txBody>
          <a:bodyPr/>
          <a:lstStyle/>
          <a:p>
            <a:pPr algn="ctr"/>
            <a:r>
              <a:rPr lang="en-GB" sz="4000" b="1" dirty="0" smtClean="0">
                <a:solidFill>
                  <a:srgbClr val="002060"/>
                </a:solidFill>
                <a:latin typeface="+mn-lt"/>
              </a:rPr>
              <a:t>Child Protection - Introduction</a:t>
            </a:r>
            <a:endParaRPr lang="en-GB" sz="4000" b="1" dirty="0">
              <a:solidFill>
                <a:srgbClr val="002060"/>
              </a:solidFill>
              <a:latin typeface="+mn-lt"/>
            </a:endParaRPr>
          </a:p>
        </p:txBody>
      </p:sp>
      <p:sp>
        <p:nvSpPr>
          <p:cNvPr id="3" name="Content Placeholder 2"/>
          <p:cNvSpPr>
            <a:spLocks noGrp="1"/>
          </p:cNvSpPr>
          <p:nvPr>
            <p:ph idx="1"/>
          </p:nvPr>
        </p:nvSpPr>
        <p:spPr>
          <a:xfrm>
            <a:off x="683568" y="1268760"/>
            <a:ext cx="7848872" cy="4608338"/>
          </a:xfrm>
        </p:spPr>
        <p:txBody>
          <a:bodyPr>
            <a:normAutofit lnSpcReduction="10000"/>
          </a:bodyPr>
          <a:lstStyle/>
          <a:p>
            <a:pPr marL="0" indent="0" algn="just">
              <a:buClr>
                <a:srgbClr val="C00000"/>
              </a:buClr>
              <a:buNone/>
            </a:pPr>
            <a:r>
              <a:rPr lang="en-GB" sz="2200" b="1" dirty="0" smtClean="0">
                <a:latin typeface="Arial" panose="020B0604020202020204" pitchFamily="34" charset="0"/>
                <a:cs typeface="Arial" panose="020B0604020202020204" pitchFamily="34" charset="0"/>
              </a:rPr>
              <a:t>The </a:t>
            </a:r>
            <a:r>
              <a:rPr lang="en-GB" sz="2200" b="1" dirty="0">
                <a:latin typeface="Arial" panose="020B0604020202020204" pitchFamily="34" charset="0"/>
                <a:cs typeface="Arial" panose="020B0604020202020204" pitchFamily="34" charset="0"/>
              </a:rPr>
              <a:t>module will </a:t>
            </a:r>
            <a:r>
              <a:rPr lang="en-GB" sz="2200" b="1" dirty="0" smtClean="0">
                <a:latin typeface="Arial" panose="020B0604020202020204" pitchFamily="34" charset="0"/>
                <a:cs typeface="Arial" panose="020B0604020202020204" pitchFamily="34" charset="0"/>
              </a:rPr>
              <a:t>outline:</a:t>
            </a:r>
          </a:p>
          <a:p>
            <a:pPr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the statutory duties placed upon </a:t>
            </a:r>
            <a:r>
              <a:rPr lang="en-GB" sz="2200" dirty="0" smtClean="0">
                <a:latin typeface="Arial" panose="020B0604020202020204" pitchFamily="34" charset="0"/>
                <a:cs typeface="Arial" panose="020B0604020202020204" pitchFamily="34" charset="0"/>
              </a:rPr>
              <a:t>school </a:t>
            </a:r>
            <a:r>
              <a:rPr lang="en-GB" sz="2200" dirty="0">
                <a:latin typeface="Arial" panose="020B0604020202020204" pitchFamily="34" charset="0"/>
                <a:cs typeface="Arial" panose="020B0604020202020204" pitchFamily="34" charset="0"/>
              </a:rPr>
              <a:t>g</a:t>
            </a:r>
            <a:r>
              <a:rPr lang="en-GB" sz="2200" dirty="0" smtClean="0">
                <a:latin typeface="Arial" panose="020B0604020202020204" pitchFamily="34" charset="0"/>
                <a:cs typeface="Arial" panose="020B0604020202020204" pitchFamily="34" charset="0"/>
              </a:rPr>
              <a:t>overnors </a:t>
            </a:r>
            <a:r>
              <a:rPr lang="en-GB" sz="2200" dirty="0">
                <a:latin typeface="Arial" panose="020B0604020202020204" pitchFamily="34" charset="0"/>
                <a:cs typeface="Arial" panose="020B0604020202020204" pitchFamily="34" charset="0"/>
              </a:rPr>
              <a:t>in relation to keeping children </a:t>
            </a:r>
            <a:r>
              <a:rPr lang="en-GB" sz="2200" dirty="0" smtClean="0">
                <a:latin typeface="Arial" panose="020B0604020202020204" pitchFamily="34" charset="0"/>
                <a:cs typeface="Arial" panose="020B0604020202020204" pitchFamily="34" charset="0"/>
              </a:rPr>
              <a:t>safe;</a:t>
            </a:r>
            <a:endParaRPr lang="en-GB" sz="2200" dirty="0">
              <a:latin typeface="Arial" panose="020B0604020202020204" pitchFamily="34" charset="0"/>
              <a:cs typeface="Arial" panose="020B0604020202020204" pitchFamily="34" charset="0"/>
            </a:endParaRPr>
          </a:p>
          <a:p>
            <a:pPr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what child protection and safeguarding policies your school must have in </a:t>
            </a:r>
            <a:r>
              <a:rPr lang="en-GB" sz="2200" dirty="0" smtClean="0">
                <a:latin typeface="Arial" panose="020B0604020202020204" pitchFamily="34" charset="0"/>
                <a:cs typeface="Arial" panose="020B0604020202020204" pitchFamily="34" charset="0"/>
              </a:rPr>
              <a:t>place;</a:t>
            </a:r>
            <a:endParaRPr lang="en-GB" sz="2200" dirty="0">
              <a:latin typeface="Arial" panose="020B0604020202020204" pitchFamily="34" charset="0"/>
              <a:cs typeface="Arial" panose="020B0604020202020204" pitchFamily="34" charset="0"/>
            </a:endParaRPr>
          </a:p>
          <a:p>
            <a:pPr lvl="0"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who is who in the schools </a:t>
            </a:r>
            <a:r>
              <a:rPr lang="en-GB" sz="2200" dirty="0" smtClean="0">
                <a:latin typeface="Arial" panose="020B0604020202020204" pitchFamily="34" charset="0"/>
                <a:cs typeface="Arial" panose="020B0604020202020204" pitchFamily="34" charset="0"/>
              </a:rPr>
              <a:t>safeguarding team;</a:t>
            </a:r>
            <a:endParaRPr lang="en-GB" sz="2200" dirty="0">
              <a:latin typeface="Arial" panose="020B0604020202020204" pitchFamily="34" charset="0"/>
              <a:cs typeface="Arial" panose="020B0604020202020204" pitchFamily="34" charset="0"/>
            </a:endParaRPr>
          </a:p>
          <a:p>
            <a:pPr lvl="0"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how to tell if your schools child protection and safeguarding arrangements are </a:t>
            </a:r>
            <a:r>
              <a:rPr lang="en-GB" sz="2200" dirty="0" smtClean="0">
                <a:latin typeface="Arial" panose="020B0604020202020204" pitchFamily="34" charset="0"/>
                <a:cs typeface="Arial" panose="020B0604020202020204" pitchFamily="34" charset="0"/>
              </a:rPr>
              <a:t>satisfactory;</a:t>
            </a:r>
            <a:endParaRPr lang="en-GB" sz="2200" dirty="0">
              <a:latin typeface="Arial" panose="020B0604020202020204" pitchFamily="34" charset="0"/>
              <a:cs typeface="Arial" panose="020B0604020202020204" pitchFamily="34" charset="0"/>
            </a:endParaRPr>
          </a:p>
          <a:p>
            <a:pPr lvl="0"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what child protection/safeguarding training is available for </a:t>
            </a:r>
            <a:r>
              <a:rPr lang="en-GB" sz="2200" dirty="0" smtClean="0">
                <a:latin typeface="Arial" panose="020B0604020202020204" pitchFamily="34" charset="0"/>
                <a:cs typeface="Arial" panose="020B0604020202020204" pitchFamily="34" charset="0"/>
              </a:rPr>
              <a:t>school governors;</a:t>
            </a:r>
            <a:endParaRPr lang="en-GB" sz="2200" dirty="0">
              <a:latin typeface="Arial" panose="020B0604020202020204" pitchFamily="34" charset="0"/>
              <a:cs typeface="Arial" panose="020B0604020202020204" pitchFamily="34" charset="0"/>
            </a:endParaRPr>
          </a:p>
          <a:p>
            <a:pPr lvl="0" algn="just">
              <a:spcBef>
                <a:spcPts val="600"/>
              </a:spcBef>
              <a:spcAft>
                <a:spcPts val="600"/>
              </a:spcAft>
              <a:buClr>
                <a:srgbClr val="002060"/>
              </a:buClr>
              <a:buFont typeface="Wingdings" pitchFamily="2" charset="2"/>
              <a:buChar char="§"/>
            </a:pPr>
            <a:r>
              <a:rPr lang="en-GB" sz="2200" dirty="0">
                <a:latin typeface="Arial" panose="020B0604020202020204" pitchFamily="34" charset="0"/>
                <a:cs typeface="Arial" panose="020B0604020202020204" pitchFamily="34" charset="0"/>
              </a:rPr>
              <a:t>useful </a:t>
            </a:r>
            <a:r>
              <a:rPr lang="en-GB" sz="2200" dirty="0" smtClean="0">
                <a:latin typeface="Arial" panose="020B0604020202020204" pitchFamily="34" charset="0"/>
                <a:cs typeface="Arial" panose="020B0604020202020204" pitchFamily="34" charset="0"/>
              </a:rPr>
              <a:t>resources/links.</a:t>
            </a:r>
            <a:endParaRPr lang="en-GB" sz="2200" dirty="0">
              <a:latin typeface="Arial" panose="020B0604020202020204" pitchFamily="34" charset="0"/>
              <a:cs typeface="Arial" panose="020B0604020202020204" pitchFamily="34" charset="0"/>
            </a:endParaRPr>
          </a:p>
          <a:p>
            <a:pPr marL="0" indent="0">
              <a:buClr>
                <a:srgbClr val="C00000"/>
              </a:buClr>
              <a:buNone/>
            </a:pPr>
            <a:endParaRPr lang="en-GB" dirty="0"/>
          </a:p>
        </p:txBody>
      </p:sp>
    </p:spTree>
    <p:extLst>
      <p:ext uri="{BB962C8B-B14F-4D97-AF65-F5344CB8AC3E}">
        <p14:creationId xmlns:p14="http://schemas.microsoft.com/office/powerpoint/2010/main" val="14752740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7924800" cy="1008112"/>
          </a:xfrm>
        </p:spPr>
        <p:txBody>
          <a:bodyPr>
            <a:normAutofit fontScale="90000"/>
          </a:bodyPr>
          <a:lstStyle/>
          <a:p>
            <a:pPr algn="ctr"/>
            <a:r>
              <a:rPr lang="en-GB" sz="3600" b="1" dirty="0">
                <a:solidFill>
                  <a:srgbClr val="002060"/>
                </a:solidFill>
              </a:rPr>
              <a:t>The Child Protection/Safeguarding </a:t>
            </a:r>
            <a:r>
              <a:rPr lang="en-GB" sz="3600" b="1" dirty="0" smtClean="0">
                <a:solidFill>
                  <a:srgbClr val="002060"/>
                </a:solidFill>
              </a:rPr>
              <a:t/>
            </a:r>
            <a:br>
              <a:rPr lang="en-GB" sz="3600" b="1" dirty="0" smtClean="0">
                <a:solidFill>
                  <a:srgbClr val="002060"/>
                </a:solidFill>
              </a:rPr>
            </a:br>
            <a:r>
              <a:rPr lang="en-GB" sz="3600" b="1" dirty="0" smtClean="0">
                <a:solidFill>
                  <a:srgbClr val="002060"/>
                </a:solidFill>
              </a:rPr>
              <a:t>Duties </a:t>
            </a:r>
            <a:r>
              <a:rPr lang="en-GB" sz="3600" b="1" dirty="0">
                <a:solidFill>
                  <a:srgbClr val="002060"/>
                </a:solidFill>
              </a:rPr>
              <a:t>of School </a:t>
            </a:r>
            <a:r>
              <a:rPr lang="en-GB" sz="3600" b="1" dirty="0" smtClean="0">
                <a:solidFill>
                  <a:srgbClr val="002060"/>
                </a:solidFill>
              </a:rPr>
              <a:t>Governors</a:t>
            </a:r>
            <a:endParaRPr lang="en-GB" sz="3600" b="1" dirty="0">
              <a:solidFill>
                <a:srgbClr val="002060"/>
              </a:solidFill>
            </a:endParaRPr>
          </a:p>
        </p:txBody>
      </p:sp>
      <p:sp>
        <p:nvSpPr>
          <p:cNvPr id="3" name="Content Placeholder 2"/>
          <p:cNvSpPr>
            <a:spLocks noGrp="1"/>
          </p:cNvSpPr>
          <p:nvPr>
            <p:ph idx="1"/>
          </p:nvPr>
        </p:nvSpPr>
        <p:spPr>
          <a:xfrm>
            <a:off x="611560" y="1556792"/>
            <a:ext cx="7848872" cy="4608512"/>
          </a:xfrm>
        </p:spPr>
        <p:txBody>
          <a:bodyPr/>
          <a:lstStyle/>
          <a:p>
            <a:pPr marL="0" indent="0" algn="ctr">
              <a:spcBef>
                <a:spcPts val="0"/>
              </a:spcBef>
              <a:spcAft>
                <a:spcPts val="0"/>
              </a:spcAft>
              <a:buNone/>
            </a:pPr>
            <a:r>
              <a:rPr lang="en-GB" sz="2400" b="1" dirty="0">
                <a:ea typeface="Times New Roman"/>
              </a:rPr>
              <a:t>Education and Libraries (NI) Order 2003</a:t>
            </a:r>
          </a:p>
          <a:p>
            <a:pPr marL="0" indent="0" algn="ctr">
              <a:spcBef>
                <a:spcPts val="0"/>
              </a:spcBef>
              <a:spcAft>
                <a:spcPts val="0"/>
              </a:spcAft>
              <a:buNone/>
            </a:pPr>
            <a:r>
              <a:rPr lang="en-GB" sz="2400" b="1" dirty="0" smtClean="0">
                <a:ea typeface="Times New Roman"/>
              </a:rPr>
              <a:t>(</a:t>
            </a:r>
            <a:r>
              <a:rPr lang="en-GB" sz="2400" b="1" dirty="0">
                <a:ea typeface="Times New Roman"/>
              </a:rPr>
              <a:t>Part IV - Welfare and Protection of Pupils</a:t>
            </a:r>
            <a:r>
              <a:rPr lang="en-GB" sz="2400" b="1" dirty="0" smtClean="0">
                <a:ea typeface="Times New Roman"/>
              </a:rPr>
              <a:t>)</a:t>
            </a:r>
          </a:p>
          <a:p>
            <a:pPr marL="0" indent="0" algn="ctr">
              <a:spcAft>
                <a:spcPts val="0"/>
              </a:spcAft>
              <a:buNone/>
            </a:pPr>
            <a:endParaRPr lang="en-GB" sz="800" b="1" dirty="0">
              <a:effectLst>
                <a:outerShdw blurRad="38100" dist="38100" dir="2700000" algn="tl">
                  <a:srgbClr val="C0C0C0"/>
                </a:outerShdw>
              </a:effectLst>
              <a:ea typeface="Times New Roman"/>
              <a:cs typeface="Times New Roman"/>
            </a:endParaRPr>
          </a:p>
          <a:p>
            <a:pPr algn="just">
              <a:buClr>
                <a:srgbClr val="002060"/>
              </a:buClr>
              <a:buFont typeface="Wingdings" panose="05000000000000000000" pitchFamily="2" charset="2"/>
              <a:buChar char="§"/>
            </a:pPr>
            <a:r>
              <a:rPr lang="en-GB" sz="2000" dirty="0">
                <a:ea typeface="Times New Roman"/>
              </a:rPr>
              <a:t>A </a:t>
            </a:r>
            <a:r>
              <a:rPr lang="en-GB" sz="2000" b="1" dirty="0">
                <a:solidFill>
                  <a:srgbClr val="002060"/>
                </a:solidFill>
                <a:ea typeface="Times New Roman"/>
              </a:rPr>
              <a:t>duty</a:t>
            </a:r>
            <a:r>
              <a:rPr lang="en-GB" sz="2000" dirty="0">
                <a:ea typeface="Times New Roman"/>
              </a:rPr>
              <a:t> on the Board of Governors to at all times safeguard and promote the welfare of registered pupils (Article </a:t>
            </a:r>
            <a:r>
              <a:rPr lang="en-GB" sz="2000" dirty="0" smtClean="0">
                <a:ea typeface="Times New Roman"/>
              </a:rPr>
              <a:t>17)</a:t>
            </a:r>
            <a:endParaRPr lang="en-GB" sz="2000" dirty="0">
              <a:ea typeface="Times New Roman"/>
            </a:endParaRPr>
          </a:p>
          <a:p>
            <a:pPr algn="just">
              <a:buClr>
                <a:srgbClr val="002060"/>
              </a:buClr>
              <a:buFont typeface="Wingdings" panose="05000000000000000000" pitchFamily="2" charset="2"/>
              <a:buChar char="§"/>
            </a:pPr>
            <a:r>
              <a:rPr lang="en-GB" sz="2000" dirty="0" smtClean="0">
                <a:ea typeface="Times New Roman"/>
              </a:rPr>
              <a:t>A </a:t>
            </a:r>
            <a:r>
              <a:rPr lang="en-GB" sz="2000" b="1" dirty="0">
                <a:solidFill>
                  <a:srgbClr val="002060"/>
                </a:solidFill>
                <a:ea typeface="Times New Roman"/>
              </a:rPr>
              <a:t>duty</a:t>
            </a:r>
            <a:r>
              <a:rPr lang="en-GB" sz="2000" dirty="0">
                <a:ea typeface="Times New Roman"/>
              </a:rPr>
              <a:t> on the Board of Governors to ensure there is a child protection policy at their school and that it is implemented </a:t>
            </a:r>
            <a:r>
              <a:rPr lang="en-GB" sz="2000" dirty="0" smtClean="0">
                <a:ea typeface="Times New Roman"/>
              </a:rPr>
              <a:t>(</a:t>
            </a:r>
            <a:r>
              <a:rPr lang="en-GB" sz="2000" dirty="0">
                <a:ea typeface="Times New Roman"/>
              </a:rPr>
              <a:t>Article </a:t>
            </a:r>
            <a:r>
              <a:rPr lang="en-GB" sz="2000" dirty="0" smtClean="0">
                <a:ea typeface="Times New Roman"/>
              </a:rPr>
              <a:t>18)</a:t>
            </a:r>
          </a:p>
          <a:p>
            <a:pPr algn="just">
              <a:buClr>
                <a:srgbClr val="002060"/>
              </a:buClr>
              <a:buFont typeface="Wingdings" panose="05000000000000000000" pitchFamily="2" charset="2"/>
              <a:buChar char="§"/>
            </a:pPr>
            <a:r>
              <a:rPr lang="en-GB" sz="2000" dirty="0" smtClean="0">
                <a:ea typeface="Calibri"/>
                <a:cs typeface="Arial"/>
              </a:rPr>
              <a:t>A </a:t>
            </a:r>
            <a:r>
              <a:rPr lang="en-GB" sz="2000" b="1" dirty="0">
                <a:solidFill>
                  <a:srgbClr val="002060"/>
                </a:solidFill>
                <a:ea typeface="Calibri"/>
                <a:cs typeface="Arial"/>
              </a:rPr>
              <a:t>duty</a:t>
            </a:r>
            <a:r>
              <a:rPr lang="en-GB" sz="2000" dirty="0">
                <a:ea typeface="Calibri"/>
                <a:cs typeface="Arial"/>
              </a:rPr>
              <a:t> on all schools to address the issue of bullying through their  </a:t>
            </a:r>
            <a:r>
              <a:rPr lang="en-GB" sz="2000" dirty="0">
                <a:cs typeface="Arial" panose="020B0604020202020204" pitchFamily="34" charset="0"/>
              </a:rPr>
              <a:t>discipline/positive behaviour p</a:t>
            </a:r>
            <a:r>
              <a:rPr lang="en-GB" sz="2000" dirty="0">
                <a:ea typeface="Calibri"/>
                <a:cs typeface="Arial"/>
              </a:rPr>
              <a:t>olicy </a:t>
            </a:r>
            <a:r>
              <a:rPr lang="en-GB" sz="2000" dirty="0" smtClean="0">
                <a:ea typeface="Calibri"/>
                <a:cs typeface="Arial"/>
              </a:rPr>
              <a:t>(</a:t>
            </a:r>
            <a:r>
              <a:rPr lang="en-GB" sz="2000" dirty="0">
                <a:ea typeface="Calibri"/>
                <a:cs typeface="Arial"/>
              </a:rPr>
              <a:t>Article 19) and: </a:t>
            </a:r>
            <a:endParaRPr lang="en-GB" sz="2000" dirty="0">
              <a:ea typeface="Calibri"/>
              <a:cs typeface="Times New Roman"/>
            </a:endParaRPr>
          </a:p>
          <a:p>
            <a:pPr algn="just">
              <a:buClr>
                <a:srgbClr val="002060"/>
              </a:buClr>
              <a:buFont typeface="Wingdings" panose="05000000000000000000" pitchFamily="2" charset="2"/>
              <a:buChar char="§"/>
            </a:pPr>
            <a:r>
              <a:rPr lang="en-GB" sz="2000" dirty="0" smtClean="0">
                <a:ea typeface="Calibri"/>
                <a:cs typeface="Arial"/>
              </a:rPr>
              <a:t>A </a:t>
            </a:r>
            <a:r>
              <a:rPr lang="en-GB" sz="2000" b="1" dirty="0">
                <a:solidFill>
                  <a:srgbClr val="002060"/>
                </a:solidFill>
                <a:ea typeface="Calibri"/>
                <a:cs typeface="Arial"/>
              </a:rPr>
              <a:t>duty</a:t>
            </a:r>
            <a:r>
              <a:rPr lang="en-GB" sz="2000" dirty="0">
                <a:ea typeface="Calibri"/>
                <a:cs typeface="Arial"/>
              </a:rPr>
              <a:t> to consult with pupils and parents in the development of their discipline/positive behaviour policy (Article 19)</a:t>
            </a:r>
            <a:endParaRPr lang="en-GB" sz="2000" dirty="0">
              <a:ea typeface="Calibri"/>
              <a:cs typeface="Times New Roman"/>
            </a:endParaRPr>
          </a:p>
          <a:p>
            <a:endParaRPr lang="en-GB" dirty="0"/>
          </a:p>
        </p:txBody>
      </p:sp>
    </p:spTree>
    <p:extLst>
      <p:ext uri="{BB962C8B-B14F-4D97-AF65-F5344CB8AC3E}">
        <p14:creationId xmlns:p14="http://schemas.microsoft.com/office/powerpoint/2010/main" val="21367892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bg1"/>
          </a:solidFill>
          <a:ln w="127000">
            <a:solidFill>
              <a:schemeClr val="accent4">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 Box 4"/>
          <p:cNvSpPr txBox="1">
            <a:spLocks noChangeArrowheads="1"/>
          </p:cNvSpPr>
          <p:nvPr/>
        </p:nvSpPr>
        <p:spPr bwMode="auto">
          <a:xfrm>
            <a:off x="3147567" y="206378"/>
            <a:ext cx="3505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b="1" dirty="0"/>
              <a:t>Child Protection</a:t>
            </a:r>
          </a:p>
        </p:txBody>
      </p:sp>
      <p:sp>
        <p:nvSpPr>
          <p:cNvPr id="4" name="Text Box 8"/>
          <p:cNvSpPr txBox="1">
            <a:spLocks noChangeArrowheads="1"/>
          </p:cNvSpPr>
          <p:nvPr/>
        </p:nvSpPr>
        <p:spPr bwMode="auto">
          <a:xfrm>
            <a:off x="6768655" y="2205041"/>
            <a:ext cx="2057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Curriculum</a:t>
            </a:r>
          </a:p>
        </p:txBody>
      </p:sp>
      <p:sp>
        <p:nvSpPr>
          <p:cNvPr id="5" name="Text Box 10"/>
          <p:cNvSpPr txBox="1">
            <a:spLocks noChangeArrowheads="1"/>
          </p:cNvSpPr>
          <p:nvPr/>
        </p:nvSpPr>
        <p:spPr bwMode="auto">
          <a:xfrm>
            <a:off x="7200455" y="3213101"/>
            <a:ext cx="1981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Managing Allegations Against Staff</a:t>
            </a:r>
          </a:p>
        </p:txBody>
      </p:sp>
      <p:sp>
        <p:nvSpPr>
          <p:cNvPr id="6" name="Text Box 12"/>
          <p:cNvSpPr txBox="1">
            <a:spLocks noChangeArrowheads="1"/>
          </p:cNvSpPr>
          <p:nvPr/>
        </p:nvSpPr>
        <p:spPr bwMode="auto">
          <a:xfrm>
            <a:off x="4273104" y="5470528"/>
            <a:ext cx="2743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Safe Recruitment and Selection</a:t>
            </a:r>
          </a:p>
        </p:txBody>
      </p:sp>
      <p:sp>
        <p:nvSpPr>
          <p:cNvPr id="7" name="Text Box 14"/>
          <p:cNvSpPr txBox="1">
            <a:spLocks noChangeArrowheads="1"/>
          </p:cNvSpPr>
          <p:nvPr/>
        </p:nvSpPr>
        <p:spPr bwMode="auto">
          <a:xfrm>
            <a:off x="869504" y="5165728"/>
            <a:ext cx="1447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Health &amp; Safety</a:t>
            </a:r>
          </a:p>
        </p:txBody>
      </p:sp>
      <p:sp>
        <p:nvSpPr>
          <p:cNvPr id="8" name="Text Box 16"/>
          <p:cNvSpPr txBox="1">
            <a:spLocks noChangeArrowheads="1"/>
          </p:cNvSpPr>
          <p:nvPr/>
        </p:nvSpPr>
        <p:spPr bwMode="auto">
          <a:xfrm>
            <a:off x="107504" y="3962402"/>
            <a:ext cx="1981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Behaviour Management</a:t>
            </a:r>
          </a:p>
        </p:txBody>
      </p:sp>
      <p:sp>
        <p:nvSpPr>
          <p:cNvPr id="9" name="Text Box 18"/>
          <p:cNvSpPr txBox="1">
            <a:spLocks noChangeArrowheads="1"/>
          </p:cNvSpPr>
          <p:nvPr/>
        </p:nvSpPr>
        <p:spPr bwMode="auto">
          <a:xfrm>
            <a:off x="107504" y="2971802"/>
            <a:ext cx="1981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Attendance</a:t>
            </a:r>
          </a:p>
        </p:txBody>
      </p:sp>
      <p:sp>
        <p:nvSpPr>
          <p:cNvPr id="10" name="Text Box 20"/>
          <p:cNvSpPr txBox="1">
            <a:spLocks noChangeArrowheads="1"/>
          </p:cNvSpPr>
          <p:nvPr/>
        </p:nvSpPr>
        <p:spPr bwMode="auto">
          <a:xfrm>
            <a:off x="431355" y="1844678"/>
            <a:ext cx="1981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Anti Bullying Policies</a:t>
            </a:r>
          </a:p>
        </p:txBody>
      </p:sp>
      <p:sp>
        <p:nvSpPr>
          <p:cNvPr id="11" name="Text Box 21"/>
          <p:cNvSpPr txBox="1">
            <a:spLocks noChangeArrowheads="1"/>
          </p:cNvSpPr>
          <p:nvPr/>
        </p:nvSpPr>
        <p:spPr bwMode="auto">
          <a:xfrm>
            <a:off x="2518917" y="5059365"/>
            <a:ext cx="1752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Whistle </a:t>
            </a:r>
          </a:p>
          <a:p>
            <a:pPr>
              <a:spcBef>
                <a:spcPct val="0"/>
              </a:spcBef>
              <a:buFontTx/>
              <a:buNone/>
            </a:pPr>
            <a:r>
              <a:rPr lang="en-US" altLang="en-US" sz="2400" dirty="0"/>
              <a:t>blowing</a:t>
            </a:r>
          </a:p>
        </p:txBody>
      </p:sp>
      <p:sp>
        <p:nvSpPr>
          <p:cNvPr id="12" name="Text Box 24"/>
          <p:cNvSpPr txBox="1">
            <a:spLocks noChangeArrowheads="1"/>
          </p:cNvSpPr>
          <p:nvPr/>
        </p:nvSpPr>
        <p:spPr bwMode="auto">
          <a:xfrm>
            <a:off x="6984555" y="4941891"/>
            <a:ext cx="2286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2400" dirty="0"/>
              <a:t>Safe Built Environment</a:t>
            </a:r>
          </a:p>
        </p:txBody>
      </p:sp>
      <p:sp>
        <p:nvSpPr>
          <p:cNvPr id="13" name="Text Box 26"/>
          <p:cNvSpPr txBox="1">
            <a:spLocks noChangeArrowheads="1"/>
          </p:cNvSpPr>
          <p:nvPr/>
        </p:nvSpPr>
        <p:spPr bwMode="auto">
          <a:xfrm>
            <a:off x="5195445" y="663578"/>
            <a:ext cx="2520951" cy="461665"/>
          </a:xfrm>
          <a:prstGeom prst="rect">
            <a:avLst/>
          </a:prstGeom>
          <a:noFill/>
          <a:ln>
            <a:noFill/>
          </a:ln>
          <a:effectLst/>
          <a:extLst>
            <a:ext uri="{909E8E84-426E-40DD-AFC4-6F175D3DCCD1}">
              <a14:hiddenFill xmlns:a14="http://schemas.microsoft.com/office/drawing/2010/main">
                <a:solidFill>
                  <a:srgbClr val="00808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GB" altLang="en-US" sz="2400" dirty="0"/>
              <a:t>Safe Handling</a:t>
            </a:r>
          </a:p>
        </p:txBody>
      </p:sp>
      <p:sp>
        <p:nvSpPr>
          <p:cNvPr id="14" name="Text Box 28"/>
          <p:cNvSpPr txBox="1">
            <a:spLocks noChangeArrowheads="1"/>
          </p:cNvSpPr>
          <p:nvPr/>
        </p:nvSpPr>
        <p:spPr bwMode="auto">
          <a:xfrm>
            <a:off x="326581" y="1236665"/>
            <a:ext cx="2533651" cy="461665"/>
          </a:xfrm>
          <a:prstGeom prst="rect">
            <a:avLst/>
          </a:prstGeom>
          <a:noFill/>
          <a:ln>
            <a:noFill/>
          </a:ln>
          <a:effectLst/>
          <a:extLst>
            <a:ext uri="{909E8E84-426E-40DD-AFC4-6F175D3DCCD1}">
              <a14:hiddenFill xmlns:a14="http://schemas.microsoft.com/office/drawing/2010/main">
                <a:solidFill>
                  <a:srgbClr val="00808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GB" altLang="en-US" sz="2400" dirty="0"/>
              <a:t>Intimate Care</a:t>
            </a:r>
          </a:p>
        </p:txBody>
      </p:sp>
      <p:sp>
        <p:nvSpPr>
          <p:cNvPr id="15" name="Text Box 2"/>
          <p:cNvSpPr txBox="1">
            <a:spLocks noChangeArrowheads="1"/>
          </p:cNvSpPr>
          <p:nvPr/>
        </p:nvSpPr>
        <p:spPr bwMode="auto">
          <a:xfrm>
            <a:off x="2749104" y="2795591"/>
            <a:ext cx="3276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defRPr/>
            </a:pPr>
            <a:r>
              <a:rPr lang="en-US" sz="3600" b="1" dirty="0">
                <a:solidFill>
                  <a:srgbClr val="002060"/>
                </a:solidFill>
                <a:effectLst>
                  <a:outerShdw blurRad="38100" dist="38100" dir="2700000" algn="tl">
                    <a:srgbClr val="C0C0C0"/>
                  </a:outerShdw>
                </a:effectLst>
                <a:latin typeface="Arial" charset="0"/>
              </a:rPr>
              <a:t>Safeguarding</a:t>
            </a:r>
            <a:endParaRPr lang="en-US" sz="2400" b="1" dirty="0">
              <a:solidFill>
                <a:srgbClr val="002060"/>
              </a:solidFill>
              <a:effectLst>
                <a:outerShdw blurRad="38100" dist="38100" dir="2700000" algn="tl">
                  <a:srgbClr val="C0C0C0"/>
                </a:outerShdw>
              </a:effectLst>
              <a:latin typeface="Arial" charset="0"/>
            </a:endParaRPr>
          </a:p>
        </p:txBody>
      </p:sp>
      <p:sp>
        <p:nvSpPr>
          <p:cNvPr id="16" name="Line 3"/>
          <p:cNvSpPr>
            <a:spLocks noChangeShapeType="1"/>
          </p:cNvSpPr>
          <p:nvPr/>
        </p:nvSpPr>
        <p:spPr bwMode="auto">
          <a:xfrm flipV="1">
            <a:off x="4273107" y="620716"/>
            <a:ext cx="46039" cy="21986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18" name="Line 7"/>
          <p:cNvSpPr>
            <a:spLocks noChangeShapeType="1"/>
          </p:cNvSpPr>
          <p:nvPr/>
        </p:nvSpPr>
        <p:spPr bwMode="auto">
          <a:xfrm flipV="1">
            <a:off x="5832033" y="2565400"/>
            <a:ext cx="936625" cy="50323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19" name="Line 9"/>
          <p:cNvSpPr>
            <a:spLocks noChangeShapeType="1"/>
          </p:cNvSpPr>
          <p:nvPr/>
        </p:nvSpPr>
        <p:spPr bwMode="auto">
          <a:xfrm>
            <a:off x="5530405" y="3505200"/>
            <a:ext cx="1670051" cy="355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0" name="Line 11"/>
          <p:cNvSpPr>
            <a:spLocks noChangeShapeType="1"/>
          </p:cNvSpPr>
          <p:nvPr/>
        </p:nvSpPr>
        <p:spPr bwMode="auto">
          <a:xfrm>
            <a:off x="4535041" y="3636965"/>
            <a:ext cx="792163" cy="17160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1" name="Line 13"/>
          <p:cNvSpPr>
            <a:spLocks noChangeShapeType="1"/>
          </p:cNvSpPr>
          <p:nvPr/>
        </p:nvSpPr>
        <p:spPr bwMode="auto">
          <a:xfrm flipH="1">
            <a:off x="1872804" y="3505203"/>
            <a:ext cx="1752600" cy="16605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2" name="Line 15"/>
          <p:cNvSpPr>
            <a:spLocks noChangeShapeType="1"/>
          </p:cNvSpPr>
          <p:nvPr/>
        </p:nvSpPr>
        <p:spPr bwMode="auto">
          <a:xfrm flipH="1">
            <a:off x="1593404" y="3429000"/>
            <a:ext cx="1727200" cy="6477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3" name="Line 17"/>
          <p:cNvSpPr>
            <a:spLocks noChangeShapeType="1"/>
          </p:cNvSpPr>
          <p:nvPr/>
        </p:nvSpPr>
        <p:spPr bwMode="auto">
          <a:xfrm flipH="1">
            <a:off x="1872807" y="3200400"/>
            <a:ext cx="8001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4" name="Line 22"/>
          <p:cNvSpPr>
            <a:spLocks noChangeShapeType="1"/>
          </p:cNvSpPr>
          <p:nvPr/>
        </p:nvSpPr>
        <p:spPr bwMode="auto">
          <a:xfrm flipH="1">
            <a:off x="3395217" y="3636966"/>
            <a:ext cx="685800" cy="14319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5" name="Line 23"/>
          <p:cNvSpPr>
            <a:spLocks noChangeShapeType="1"/>
          </p:cNvSpPr>
          <p:nvPr/>
        </p:nvSpPr>
        <p:spPr bwMode="auto">
          <a:xfrm>
            <a:off x="5039868" y="3500441"/>
            <a:ext cx="1976437" cy="15589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6" name="Line 25"/>
          <p:cNvSpPr>
            <a:spLocks noChangeShapeType="1"/>
          </p:cNvSpPr>
          <p:nvPr/>
        </p:nvSpPr>
        <p:spPr bwMode="auto">
          <a:xfrm flipV="1">
            <a:off x="4703321" y="1125538"/>
            <a:ext cx="768351" cy="16938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7" name="Line 19"/>
          <p:cNvSpPr>
            <a:spLocks noChangeShapeType="1"/>
          </p:cNvSpPr>
          <p:nvPr/>
        </p:nvSpPr>
        <p:spPr bwMode="auto">
          <a:xfrm flipH="1" flipV="1">
            <a:off x="1987104" y="2352677"/>
            <a:ext cx="762000" cy="4667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8" name="Line 27"/>
          <p:cNvSpPr>
            <a:spLocks noChangeShapeType="1"/>
          </p:cNvSpPr>
          <p:nvPr/>
        </p:nvSpPr>
        <p:spPr bwMode="auto">
          <a:xfrm flipH="1" flipV="1">
            <a:off x="2457004" y="1695453"/>
            <a:ext cx="1168400" cy="11207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9" name="TextBox 30"/>
          <p:cNvSpPr txBox="1">
            <a:spLocks noChangeArrowheads="1"/>
          </p:cNvSpPr>
          <p:nvPr/>
        </p:nvSpPr>
        <p:spPr bwMode="auto">
          <a:xfrm>
            <a:off x="1685481" y="519116"/>
            <a:ext cx="15430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GB" altLang="en-US" sz="2400" dirty="0"/>
              <a:t>E-Safety</a:t>
            </a:r>
          </a:p>
        </p:txBody>
      </p:sp>
      <p:sp>
        <p:nvSpPr>
          <p:cNvPr id="30" name="Line 27"/>
          <p:cNvSpPr>
            <a:spLocks noChangeShapeType="1"/>
          </p:cNvSpPr>
          <p:nvPr/>
        </p:nvSpPr>
        <p:spPr bwMode="auto">
          <a:xfrm flipH="1" flipV="1">
            <a:off x="2860233" y="981076"/>
            <a:ext cx="1204913" cy="18351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31" name="TextBox 30"/>
          <p:cNvSpPr txBox="1"/>
          <p:nvPr/>
        </p:nvSpPr>
        <p:spPr>
          <a:xfrm>
            <a:off x="35496" y="6315961"/>
            <a:ext cx="9036496" cy="338554"/>
          </a:xfrm>
          <a:prstGeom prst="rect">
            <a:avLst/>
          </a:prstGeom>
          <a:noFill/>
        </p:spPr>
        <p:txBody>
          <a:bodyPr wrap="square" rtlCol="0">
            <a:spAutoFit/>
          </a:bodyPr>
          <a:lstStyle/>
          <a:p>
            <a:pPr algn="ctr"/>
            <a:r>
              <a:rPr lang="en-GB" sz="1600" i="1" dirty="0" smtClean="0"/>
              <a:t>*See link to the Department of Education web-site for access to relevant Circulars and Guidance  </a:t>
            </a:r>
            <a:endParaRPr lang="en-GB" sz="1600" i="1" dirty="0"/>
          </a:p>
        </p:txBody>
      </p:sp>
    </p:spTree>
    <p:extLst>
      <p:ext uri="{BB962C8B-B14F-4D97-AF65-F5344CB8AC3E}">
        <p14:creationId xmlns:p14="http://schemas.microsoft.com/office/powerpoint/2010/main" val="34079514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568952" cy="855662"/>
          </a:xfrm>
        </p:spPr>
        <p:txBody>
          <a:bodyPr>
            <a:normAutofit fontScale="90000"/>
          </a:bodyPr>
          <a:lstStyle/>
          <a:p>
            <a:pPr algn="ctr"/>
            <a:r>
              <a:rPr lang="en-GB" sz="4000" b="1" dirty="0">
                <a:solidFill>
                  <a:srgbClr val="002060"/>
                </a:solidFill>
                <a:latin typeface="+mn-lt"/>
                <a:cs typeface="Arial" panose="020B0604020202020204" pitchFamily="34" charset="0"/>
              </a:rPr>
              <a:t>Who Is Who In The School </a:t>
            </a:r>
            <a:r>
              <a:rPr lang="en-GB" sz="4000" b="1" dirty="0" smtClean="0">
                <a:solidFill>
                  <a:srgbClr val="002060"/>
                </a:solidFill>
                <a:latin typeface="+mn-lt"/>
                <a:cs typeface="Arial" panose="020B0604020202020204" pitchFamily="34" charset="0"/>
              </a:rPr>
              <a:t/>
            </a:r>
            <a:br>
              <a:rPr lang="en-GB" sz="4000" b="1" dirty="0" smtClean="0">
                <a:solidFill>
                  <a:srgbClr val="002060"/>
                </a:solidFill>
                <a:latin typeface="+mn-lt"/>
                <a:cs typeface="Arial" panose="020B0604020202020204" pitchFamily="34" charset="0"/>
              </a:rPr>
            </a:br>
            <a:r>
              <a:rPr lang="en-GB" sz="4000" b="1" dirty="0" smtClean="0">
                <a:solidFill>
                  <a:srgbClr val="002060"/>
                </a:solidFill>
                <a:latin typeface="+mn-lt"/>
                <a:cs typeface="Arial" panose="020B0604020202020204" pitchFamily="34" charset="0"/>
              </a:rPr>
              <a:t>Safeguarding </a:t>
            </a:r>
            <a:r>
              <a:rPr lang="en-GB" sz="4000" b="1" dirty="0">
                <a:solidFill>
                  <a:srgbClr val="002060"/>
                </a:solidFill>
                <a:latin typeface="+mn-lt"/>
                <a:cs typeface="Arial" panose="020B0604020202020204" pitchFamily="34" charset="0"/>
              </a:rPr>
              <a:t>Team</a:t>
            </a:r>
            <a:endParaRPr lang="en-GB" sz="4000" b="1" dirty="0">
              <a:solidFill>
                <a:srgbClr val="002060"/>
              </a:solidFill>
              <a:latin typeface="+mn-lt"/>
            </a:endParaRPr>
          </a:p>
        </p:txBody>
      </p:sp>
      <p:sp>
        <p:nvSpPr>
          <p:cNvPr id="3" name="Content Placeholder 2"/>
          <p:cNvSpPr>
            <a:spLocks noGrp="1"/>
          </p:cNvSpPr>
          <p:nvPr>
            <p:ph idx="1"/>
          </p:nvPr>
        </p:nvSpPr>
        <p:spPr>
          <a:xfrm>
            <a:off x="395536" y="1844824"/>
            <a:ext cx="8568952" cy="3816424"/>
          </a:xfrm>
        </p:spPr>
        <p:txBody>
          <a:bodyPr/>
          <a:lstStyle/>
          <a:p>
            <a:pPr algn="just">
              <a:lnSpc>
                <a:spcPct val="150000"/>
              </a:lnSpc>
              <a:spcBef>
                <a:spcPts val="0"/>
              </a:spcBef>
              <a:buClr>
                <a:srgbClr val="002060"/>
              </a:buClr>
              <a:buFont typeface="Wingdings" pitchFamily="2" charset="2"/>
              <a:buChar char="§"/>
            </a:pPr>
            <a:r>
              <a:rPr lang="en-GB" altLang="en-US" sz="2800" dirty="0">
                <a:latin typeface="Arial" panose="020B0604020202020204" pitchFamily="34" charset="0"/>
                <a:cs typeface="Arial" panose="020B0604020202020204" pitchFamily="34" charset="0"/>
              </a:rPr>
              <a:t>C</a:t>
            </a:r>
            <a:r>
              <a:rPr lang="en-GB" altLang="en-US" sz="2800" dirty="0" smtClean="0">
                <a:latin typeface="Arial" panose="020B0604020202020204" pitchFamily="34" charset="0"/>
                <a:cs typeface="Arial" panose="020B0604020202020204" pitchFamily="34" charset="0"/>
              </a:rPr>
              <a:t>hair </a:t>
            </a:r>
            <a:r>
              <a:rPr lang="en-GB" altLang="en-US" sz="2800" dirty="0">
                <a:latin typeface="Arial" panose="020B0604020202020204" pitchFamily="34" charset="0"/>
                <a:cs typeface="Arial" panose="020B0604020202020204" pitchFamily="34" charset="0"/>
              </a:rPr>
              <a:t>of </a:t>
            </a:r>
            <a:r>
              <a:rPr lang="en-GB" altLang="en-US" sz="2800" dirty="0" smtClean="0">
                <a:latin typeface="Arial" panose="020B0604020202020204" pitchFamily="34" charset="0"/>
                <a:cs typeface="Arial" panose="020B0604020202020204" pitchFamily="34" charset="0"/>
              </a:rPr>
              <a:t>Governors</a:t>
            </a:r>
            <a:endParaRPr lang="en-GB" altLang="en-US" sz="2800" dirty="0">
              <a:latin typeface="Arial" panose="020B0604020202020204" pitchFamily="34" charset="0"/>
              <a:cs typeface="Arial" panose="020B0604020202020204" pitchFamily="34" charset="0"/>
            </a:endParaRPr>
          </a:p>
          <a:p>
            <a:pPr algn="just">
              <a:lnSpc>
                <a:spcPct val="150000"/>
              </a:lnSpc>
              <a:spcBef>
                <a:spcPts val="0"/>
              </a:spcBef>
              <a:buClr>
                <a:srgbClr val="002060"/>
              </a:buClr>
              <a:buFont typeface="Wingdings" pitchFamily="2" charset="2"/>
              <a:buChar char="§"/>
            </a:pPr>
            <a:r>
              <a:rPr lang="en-GB" altLang="en-US" sz="2800" dirty="0">
                <a:latin typeface="Arial" panose="020B0604020202020204" pitchFamily="34" charset="0"/>
                <a:cs typeface="Arial" panose="020B0604020202020204" pitchFamily="34" charset="0"/>
              </a:rPr>
              <a:t>D</a:t>
            </a:r>
            <a:r>
              <a:rPr lang="en-GB" altLang="en-US" sz="2800" dirty="0" smtClean="0">
                <a:latin typeface="Arial" panose="020B0604020202020204" pitchFamily="34" charset="0"/>
                <a:cs typeface="Arial" panose="020B0604020202020204" pitchFamily="34" charset="0"/>
              </a:rPr>
              <a:t>esignated </a:t>
            </a:r>
            <a:r>
              <a:rPr lang="en-GB" altLang="en-US" sz="2800" dirty="0">
                <a:latin typeface="Arial" panose="020B0604020202020204" pitchFamily="34" charset="0"/>
                <a:cs typeface="Arial" panose="020B0604020202020204" pitchFamily="34" charset="0"/>
              </a:rPr>
              <a:t>G</a:t>
            </a:r>
            <a:r>
              <a:rPr lang="en-GB" altLang="en-US" sz="2800" dirty="0" smtClean="0">
                <a:latin typeface="Arial" panose="020B0604020202020204" pitchFamily="34" charset="0"/>
                <a:cs typeface="Arial" panose="020B0604020202020204" pitchFamily="34" charset="0"/>
              </a:rPr>
              <a:t>overnor </a:t>
            </a:r>
            <a:r>
              <a:rPr lang="en-GB" altLang="en-US" sz="2800" dirty="0">
                <a:latin typeface="Arial" panose="020B0604020202020204" pitchFamily="34" charset="0"/>
                <a:cs typeface="Arial" panose="020B0604020202020204" pitchFamily="34" charset="0"/>
              </a:rPr>
              <a:t>for C</a:t>
            </a:r>
            <a:r>
              <a:rPr lang="en-GB" altLang="en-US" sz="2800" dirty="0" smtClean="0">
                <a:latin typeface="Arial" panose="020B0604020202020204" pitchFamily="34" charset="0"/>
                <a:cs typeface="Arial" panose="020B0604020202020204" pitchFamily="34" charset="0"/>
              </a:rPr>
              <a:t>hild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rotection</a:t>
            </a:r>
            <a:endParaRPr lang="en-GB" altLang="en-US" sz="2800" dirty="0">
              <a:latin typeface="Arial" panose="020B0604020202020204" pitchFamily="34" charset="0"/>
              <a:cs typeface="Arial" panose="020B0604020202020204" pitchFamily="34" charset="0"/>
            </a:endParaRPr>
          </a:p>
          <a:p>
            <a:pPr algn="just">
              <a:lnSpc>
                <a:spcPct val="150000"/>
              </a:lnSpc>
              <a:spcBef>
                <a:spcPts val="0"/>
              </a:spcBef>
              <a:buClr>
                <a:srgbClr val="002060"/>
              </a:buClr>
              <a:buFont typeface="Wingdings" pitchFamily="2" charset="2"/>
              <a:buChar char="§"/>
            </a:pP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rincipal (Chair</a:t>
            </a:r>
            <a:r>
              <a:rPr lang="en-GB" altLang="en-US" sz="2800" dirty="0">
                <a:latin typeface="Arial" panose="020B0604020202020204" pitchFamily="34" charset="0"/>
                <a:cs typeface="Arial" panose="020B0604020202020204" pitchFamily="34" charset="0"/>
              </a:rPr>
              <a:t>)</a:t>
            </a:r>
          </a:p>
          <a:p>
            <a:pPr algn="just">
              <a:lnSpc>
                <a:spcPct val="150000"/>
              </a:lnSpc>
              <a:spcBef>
                <a:spcPts val="0"/>
              </a:spcBef>
              <a:buClr>
                <a:srgbClr val="002060"/>
              </a:buClr>
              <a:buFont typeface="Wingdings" pitchFamily="2" charset="2"/>
              <a:buChar char="§"/>
            </a:pPr>
            <a:r>
              <a:rPr lang="en-GB" altLang="en-US" sz="2800" dirty="0">
                <a:latin typeface="Arial" panose="020B0604020202020204" pitchFamily="34" charset="0"/>
                <a:cs typeface="Arial" panose="020B0604020202020204" pitchFamily="34" charset="0"/>
              </a:rPr>
              <a:t>D</a:t>
            </a:r>
            <a:r>
              <a:rPr lang="en-GB" altLang="en-US" sz="2800" dirty="0" smtClean="0">
                <a:latin typeface="Arial" panose="020B0604020202020204" pitchFamily="34" charset="0"/>
                <a:cs typeface="Arial" panose="020B0604020202020204" pitchFamily="34" charset="0"/>
              </a:rPr>
              <a:t>esignated </a:t>
            </a:r>
            <a:r>
              <a:rPr lang="en-GB" altLang="en-US" sz="2800" dirty="0">
                <a:latin typeface="Arial" panose="020B0604020202020204" pitchFamily="34" charset="0"/>
                <a:cs typeface="Arial" panose="020B0604020202020204" pitchFamily="34" charset="0"/>
              </a:rPr>
              <a:t>T</a:t>
            </a:r>
            <a:r>
              <a:rPr lang="en-GB" altLang="en-US" sz="2800" dirty="0" smtClean="0">
                <a:latin typeface="Arial" panose="020B0604020202020204" pitchFamily="34" charset="0"/>
                <a:cs typeface="Arial" panose="020B0604020202020204" pitchFamily="34" charset="0"/>
              </a:rPr>
              <a:t>eacher </a:t>
            </a:r>
            <a:r>
              <a:rPr lang="en-GB" altLang="en-US" sz="2800" dirty="0">
                <a:latin typeface="Arial" panose="020B0604020202020204" pitchFamily="34" charset="0"/>
                <a:cs typeface="Arial" panose="020B0604020202020204" pitchFamily="34" charset="0"/>
              </a:rPr>
              <a:t>for C</a:t>
            </a:r>
            <a:r>
              <a:rPr lang="en-GB" altLang="en-US" sz="2800" dirty="0" smtClean="0">
                <a:latin typeface="Arial" panose="020B0604020202020204" pitchFamily="34" charset="0"/>
                <a:cs typeface="Arial" panose="020B0604020202020204" pitchFamily="34" charset="0"/>
              </a:rPr>
              <a:t>hild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rotection </a:t>
            </a:r>
            <a:endParaRPr lang="en-GB" altLang="en-US" sz="2800" dirty="0">
              <a:latin typeface="Arial" panose="020B0604020202020204" pitchFamily="34" charset="0"/>
              <a:cs typeface="Arial" panose="020B0604020202020204" pitchFamily="34" charset="0"/>
            </a:endParaRPr>
          </a:p>
          <a:p>
            <a:pPr algn="just">
              <a:lnSpc>
                <a:spcPct val="150000"/>
              </a:lnSpc>
              <a:spcBef>
                <a:spcPts val="0"/>
              </a:spcBef>
              <a:buClr>
                <a:srgbClr val="002060"/>
              </a:buClr>
              <a:buFont typeface="Wingdings" pitchFamily="2" charset="2"/>
              <a:buChar char="§"/>
            </a:pPr>
            <a:r>
              <a:rPr lang="en-GB" altLang="en-US" sz="2800" dirty="0">
                <a:latin typeface="Arial" panose="020B0604020202020204" pitchFamily="34" charset="0"/>
                <a:cs typeface="Arial" panose="020B0604020202020204" pitchFamily="34" charset="0"/>
              </a:rPr>
              <a:t>D</a:t>
            </a:r>
            <a:r>
              <a:rPr lang="en-GB" altLang="en-US" sz="2800" dirty="0" smtClean="0">
                <a:latin typeface="Arial" panose="020B0604020202020204" pitchFamily="34" charset="0"/>
                <a:cs typeface="Arial" panose="020B0604020202020204" pitchFamily="34" charset="0"/>
              </a:rPr>
              <a:t>eputy </a:t>
            </a:r>
            <a:r>
              <a:rPr lang="en-GB" altLang="en-US" sz="2800" dirty="0">
                <a:latin typeface="Arial" panose="020B0604020202020204" pitchFamily="34" charset="0"/>
                <a:cs typeface="Arial" panose="020B0604020202020204" pitchFamily="34" charset="0"/>
              </a:rPr>
              <a:t>D</a:t>
            </a:r>
            <a:r>
              <a:rPr lang="en-GB" altLang="en-US" sz="2800" dirty="0" smtClean="0">
                <a:latin typeface="Arial" panose="020B0604020202020204" pitchFamily="34" charset="0"/>
                <a:cs typeface="Arial" panose="020B0604020202020204" pitchFamily="34" charset="0"/>
              </a:rPr>
              <a:t>esignated </a:t>
            </a:r>
            <a:r>
              <a:rPr lang="en-GB" altLang="en-US" sz="2800" dirty="0">
                <a:latin typeface="Arial" panose="020B0604020202020204" pitchFamily="34" charset="0"/>
                <a:cs typeface="Arial" panose="020B0604020202020204" pitchFamily="34" charset="0"/>
              </a:rPr>
              <a:t>T</a:t>
            </a:r>
            <a:r>
              <a:rPr lang="en-GB" altLang="en-US" sz="2800" dirty="0" smtClean="0">
                <a:latin typeface="Arial" panose="020B0604020202020204" pitchFamily="34" charset="0"/>
                <a:cs typeface="Arial" panose="020B0604020202020204" pitchFamily="34" charset="0"/>
              </a:rPr>
              <a:t>eacher(s) for Child </a:t>
            </a:r>
            <a:r>
              <a:rPr lang="en-GB" altLang="en-US" sz="2800" dirty="0">
                <a:latin typeface="Arial" panose="020B0604020202020204" pitchFamily="34" charset="0"/>
                <a:cs typeface="Arial" panose="020B0604020202020204" pitchFamily="34" charset="0"/>
              </a:rPr>
              <a:t>P</a:t>
            </a:r>
            <a:r>
              <a:rPr lang="en-GB" altLang="en-US" sz="2800" dirty="0" smtClean="0">
                <a:latin typeface="Arial" panose="020B0604020202020204" pitchFamily="34" charset="0"/>
                <a:cs typeface="Arial" panose="020B0604020202020204" pitchFamily="34" charset="0"/>
              </a:rPr>
              <a:t>rotection</a:t>
            </a:r>
            <a:endParaRPr lang="en-GB" altLang="en-US" sz="28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41391752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490520" cy="1008087"/>
          </a:xfrm>
        </p:spPr>
        <p:txBody>
          <a:bodyPr/>
          <a:lstStyle/>
          <a:p>
            <a:r>
              <a:rPr lang="en-GB" sz="2800" b="1" dirty="0">
                <a:solidFill>
                  <a:srgbClr val="002060"/>
                </a:solidFill>
              </a:rPr>
              <a:t>How </a:t>
            </a:r>
            <a:r>
              <a:rPr lang="en-GB" sz="2800" b="1" dirty="0" smtClean="0">
                <a:solidFill>
                  <a:srgbClr val="002060"/>
                </a:solidFill>
              </a:rPr>
              <a:t>to tell if your </a:t>
            </a:r>
            <a:r>
              <a:rPr lang="en-GB" sz="2800" b="1" dirty="0">
                <a:solidFill>
                  <a:srgbClr val="002060"/>
                </a:solidFill>
              </a:rPr>
              <a:t>Schools Child Protection </a:t>
            </a:r>
            <a:r>
              <a:rPr lang="en-GB" sz="2800" b="1" dirty="0" smtClean="0">
                <a:solidFill>
                  <a:srgbClr val="002060"/>
                </a:solidFill>
              </a:rPr>
              <a:t>and </a:t>
            </a:r>
            <a:r>
              <a:rPr lang="en-GB" sz="2800" b="1" dirty="0">
                <a:solidFill>
                  <a:srgbClr val="002060"/>
                </a:solidFill>
              </a:rPr>
              <a:t>Safeguarding Arrangements </a:t>
            </a:r>
            <a:r>
              <a:rPr lang="en-GB" sz="2800" b="1" dirty="0" smtClean="0">
                <a:solidFill>
                  <a:srgbClr val="002060"/>
                </a:solidFill>
              </a:rPr>
              <a:t>are Satisfactory</a:t>
            </a:r>
            <a:endParaRPr lang="en-GB" sz="2800" b="1" dirty="0">
              <a:solidFill>
                <a:srgbClr val="002060"/>
              </a:solidFill>
            </a:endParaRPr>
          </a:p>
        </p:txBody>
      </p:sp>
      <p:sp>
        <p:nvSpPr>
          <p:cNvPr id="3" name="Content Placeholder 2"/>
          <p:cNvSpPr>
            <a:spLocks noGrp="1"/>
          </p:cNvSpPr>
          <p:nvPr>
            <p:ph idx="1"/>
          </p:nvPr>
        </p:nvSpPr>
        <p:spPr>
          <a:xfrm>
            <a:off x="467544" y="1484784"/>
            <a:ext cx="8280920" cy="4680520"/>
          </a:xfrm>
        </p:spPr>
        <p:txBody>
          <a:bodyPr/>
          <a:lstStyle/>
          <a:p>
            <a:pPr marL="357188" indent="-357188" algn="just">
              <a:spcBef>
                <a:spcPts val="0"/>
              </a:spcBef>
              <a:spcAft>
                <a:spcPts val="0"/>
              </a:spcAft>
              <a:buClr>
                <a:srgbClr val="002060"/>
              </a:buClr>
              <a:buFont typeface="Wingdings" pitchFamily="2" charset="2"/>
              <a:buChar char="§"/>
            </a:pPr>
            <a:r>
              <a:rPr lang="en-GB" sz="1950" dirty="0">
                <a:latin typeface="Arial" panose="020B0604020202020204" pitchFamily="34" charset="0"/>
                <a:cs typeface="Arial" panose="020B0604020202020204" pitchFamily="34" charset="0"/>
              </a:rPr>
              <a:t>Self evaluation/audit of child protection and safeguarding arrangements undertaken by members of the School Safeguarding team and shared with the Board of </a:t>
            </a:r>
            <a:r>
              <a:rPr lang="en-GB" sz="1950" dirty="0" smtClean="0">
                <a:latin typeface="Arial" panose="020B0604020202020204" pitchFamily="34" charset="0"/>
                <a:cs typeface="Arial" panose="020B0604020202020204" pitchFamily="34" charset="0"/>
              </a:rPr>
              <a:t>Governors</a:t>
            </a:r>
          </a:p>
          <a:p>
            <a:pPr marL="0" indent="0" algn="just">
              <a:spcBef>
                <a:spcPts val="0"/>
              </a:spcBef>
              <a:spcAft>
                <a:spcPts val="0"/>
              </a:spcAft>
              <a:buClr>
                <a:srgbClr val="002060"/>
              </a:buClr>
              <a:buNone/>
            </a:pPr>
            <a:endParaRPr lang="en-GB" sz="1950" dirty="0">
              <a:latin typeface="Arial" panose="020B0604020202020204" pitchFamily="34" charset="0"/>
              <a:cs typeface="Arial" panose="020B0604020202020204" pitchFamily="34" charset="0"/>
            </a:endParaRPr>
          </a:p>
          <a:p>
            <a:pPr marL="357188" indent="-357188" algn="just">
              <a:spcBef>
                <a:spcPts val="0"/>
              </a:spcBef>
              <a:spcAft>
                <a:spcPts val="0"/>
              </a:spcAft>
              <a:buClr>
                <a:srgbClr val="002060"/>
              </a:buClr>
              <a:buFont typeface="Wingdings" pitchFamily="2" charset="2"/>
              <a:buChar char="§"/>
            </a:pPr>
            <a:r>
              <a:rPr lang="en-GB" sz="1950" dirty="0">
                <a:latin typeface="Arial" panose="020B0604020202020204" pitchFamily="34" charset="0"/>
                <a:cs typeface="Arial" panose="020B0604020202020204" pitchFamily="34" charset="0"/>
              </a:rPr>
              <a:t>Education &amp; Training Inspectorate (ETI) evaluation of Child Protection/Safeguarding  as part of planned school </a:t>
            </a:r>
            <a:r>
              <a:rPr lang="en-GB" sz="1950" dirty="0" smtClean="0">
                <a:latin typeface="Arial" panose="020B0604020202020204" pitchFamily="34" charset="0"/>
                <a:cs typeface="Arial" panose="020B0604020202020204" pitchFamily="34" charset="0"/>
              </a:rPr>
              <a:t>inspection</a:t>
            </a:r>
          </a:p>
          <a:p>
            <a:pPr marL="0" indent="0" algn="just">
              <a:spcBef>
                <a:spcPts val="0"/>
              </a:spcBef>
              <a:spcAft>
                <a:spcPts val="0"/>
              </a:spcAft>
              <a:buClr>
                <a:srgbClr val="002060"/>
              </a:buClr>
              <a:buNone/>
            </a:pPr>
            <a:endParaRPr lang="en-GB" sz="1950" dirty="0">
              <a:latin typeface="Arial" panose="020B0604020202020204" pitchFamily="34" charset="0"/>
              <a:cs typeface="Arial" panose="020B0604020202020204" pitchFamily="34" charset="0"/>
            </a:endParaRPr>
          </a:p>
          <a:p>
            <a:pPr marL="357188" indent="-357188" algn="just">
              <a:spcBef>
                <a:spcPts val="0"/>
              </a:spcBef>
              <a:spcAft>
                <a:spcPts val="0"/>
              </a:spcAft>
              <a:buClr>
                <a:srgbClr val="002060"/>
              </a:buClr>
              <a:buFont typeface="Wingdings" pitchFamily="2" charset="2"/>
              <a:buChar char="§"/>
            </a:pPr>
            <a:r>
              <a:rPr lang="en-GB" sz="1950" dirty="0">
                <a:latin typeface="Arial" panose="020B0604020202020204" pitchFamily="34" charset="0"/>
                <a:cs typeface="Arial" panose="020B0604020202020204" pitchFamily="34" charset="0"/>
              </a:rPr>
              <a:t>Annual Child Protection Report and termly updates presented to the Board of Governors by the Designated Teacher for Child </a:t>
            </a:r>
            <a:r>
              <a:rPr lang="en-GB" sz="1950" dirty="0" smtClean="0">
                <a:latin typeface="Arial" panose="020B0604020202020204" pitchFamily="34" charset="0"/>
                <a:cs typeface="Arial" panose="020B0604020202020204" pitchFamily="34" charset="0"/>
              </a:rPr>
              <a:t>Protection</a:t>
            </a:r>
          </a:p>
          <a:p>
            <a:pPr marL="0" indent="0" algn="just">
              <a:spcBef>
                <a:spcPts val="0"/>
              </a:spcBef>
              <a:spcAft>
                <a:spcPts val="0"/>
              </a:spcAft>
              <a:buClr>
                <a:srgbClr val="002060"/>
              </a:buClr>
              <a:buNone/>
            </a:pPr>
            <a:r>
              <a:rPr lang="en-GB" sz="1950" dirty="0" smtClean="0">
                <a:latin typeface="Arial" panose="020B0604020202020204" pitchFamily="34" charset="0"/>
                <a:cs typeface="Arial" panose="020B0604020202020204" pitchFamily="34" charset="0"/>
              </a:rPr>
              <a:t>   </a:t>
            </a:r>
            <a:endParaRPr lang="en-GB" sz="1950" dirty="0">
              <a:latin typeface="Arial" panose="020B0604020202020204" pitchFamily="34" charset="0"/>
              <a:cs typeface="Arial" panose="020B0604020202020204" pitchFamily="34" charset="0"/>
            </a:endParaRPr>
          </a:p>
          <a:p>
            <a:pPr marL="357188" indent="-357188" algn="just">
              <a:spcBef>
                <a:spcPts val="0"/>
              </a:spcBef>
              <a:spcAft>
                <a:spcPts val="0"/>
              </a:spcAft>
              <a:buClr>
                <a:srgbClr val="002060"/>
              </a:buClr>
              <a:buFont typeface="Wingdings" pitchFamily="2" charset="2"/>
              <a:buChar char="§"/>
            </a:pPr>
            <a:r>
              <a:rPr lang="en-GB" sz="1950" dirty="0">
                <a:latin typeface="Arial" panose="020B0604020202020204" pitchFamily="34" charset="0"/>
                <a:cs typeface="Arial" panose="020B0604020202020204" pitchFamily="34" charset="0"/>
              </a:rPr>
              <a:t>The Record of Child Abuse Complaints (allegations/complaints against staff) presented annually by the School </a:t>
            </a:r>
            <a:r>
              <a:rPr lang="en-GB" sz="1950" dirty="0" smtClean="0">
                <a:latin typeface="Arial" panose="020B0604020202020204" pitchFamily="34" charset="0"/>
                <a:cs typeface="Arial" panose="020B0604020202020204" pitchFamily="34" charset="0"/>
              </a:rPr>
              <a:t>Principal</a:t>
            </a:r>
          </a:p>
          <a:p>
            <a:pPr marL="357188" indent="-357188" algn="just">
              <a:spcBef>
                <a:spcPts val="0"/>
              </a:spcBef>
              <a:spcAft>
                <a:spcPts val="0"/>
              </a:spcAft>
              <a:buClr>
                <a:srgbClr val="002060"/>
              </a:buClr>
              <a:buFont typeface="Wingdings" pitchFamily="2" charset="2"/>
              <a:buChar char="§"/>
            </a:pPr>
            <a:endParaRPr lang="en-GB" sz="1950" dirty="0">
              <a:latin typeface="Arial" panose="020B0604020202020204" pitchFamily="34" charset="0"/>
              <a:cs typeface="Arial" panose="020B0604020202020204" pitchFamily="34" charset="0"/>
            </a:endParaRPr>
          </a:p>
          <a:p>
            <a:pPr marL="357188" indent="-357188" algn="just">
              <a:spcBef>
                <a:spcPts val="0"/>
              </a:spcBef>
              <a:spcAft>
                <a:spcPts val="0"/>
              </a:spcAft>
              <a:buClr>
                <a:srgbClr val="002060"/>
              </a:buClr>
              <a:buFont typeface="Wingdings" pitchFamily="2" charset="2"/>
              <a:buChar char="§"/>
            </a:pPr>
            <a:r>
              <a:rPr lang="en-GB" sz="1950" dirty="0">
                <a:latin typeface="Arial" panose="020B0604020202020204" pitchFamily="34" charset="0"/>
                <a:cs typeface="Arial" panose="020B0604020202020204" pitchFamily="34" charset="0"/>
              </a:rPr>
              <a:t>Significant Events/Incidents reported by the Principal or Complaints from pupils, parents or others to the Chair of </a:t>
            </a:r>
            <a:r>
              <a:rPr lang="en-GB" sz="1950" dirty="0" smtClean="0">
                <a:latin typeface="Arial" panose="020B0604020202020204" pitchFamily="34" charset="0"/>
                <a:cs typeface="Arial" panose="020B0604020202020204" pitchFamily="34" charset="0"/>
              </a:rPr>
              <a:t>Governors</a:t>
            </a:r>
            <a:endParaRPr lang="en-GB" sz="195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4857852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dirty="0"/>
          </a:p>
        </p:txBody>
      </p:sp>
      <p:sp>
        <p:nvSpPr>
          <p:cNvPr id="4" name="Rectangle 3"/>
          <p:cNvSpPr/>
          <p:nvPr/>
        </p:nvSpPr>
        <p:spPr>
          <a:xfrm>
            <a:off x="0" y="0"/>
            <a:ext cx="9144000" cy="6858000"/>
          </a:xfrm>
          <a:prstGeom prst="rect">
            <a:avLst/>
          </a:prstGeom>
          <a:solidFill>
            <a:schemeClr val="bg1"/>
          </a:solidFill>
          <a:ln w="152400">
            <a:solidFill>
              <a:schemeClr val="accent4">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179512" y="552445"/>
            <a:ext cx="8856984" cy="6417141"/>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b="1" kern="0" noProof="0" dirty="0" smtClean="0">
                <a:solidFill>
                  <a:srgbClr val="C00000"/>
                </a:solidFill>
                <a:latin typeface="Calibri" panose="020F0502020204030204" pitchFamily="34" charset="0"/>
              </a:rPr>
              <a:t>Child Protection Support Service for Schools – Education Authority </a:t>
            </a:r>
            <a:endParaRPr kumimoji="0" lang="en-GB" sz="1800" b="1" i="0" strike="noStrike" kern="0" cap="none" spc="0" normalizeH="0" baseline="0" noProof="0" dirty="0">
              <a:ln>
                <a:noFill/>
              </a:ln>
              <a:solidFill>
                <a:srgbClr val="C00000"/>
              </a:solidFill>
              <a:effectLst/>
              <a:uLnTx/>
              <a:uFillTx/>
              <a:latin typeface="Calibri" panose="020F0502020204030204" pitchFamily="34" charset="0"/>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n-GB" sz="1800" b="1" i="0" strike="noStrike" kern="0" cap="none" spc="0" normalizeH="0" baseline="0" noProof="0" dirty="0" smtClean="0">
                <a:ln>
                  <a:noFill/>
                </a:ln>
                <a:solidFill>
                  <a:srgbClr val="C00000"/>
                </a:solidFill>
                <a:effectLst/>
                <a:uLnTx/>
                <a:uFillTx/>
                <a:latin typeface="Calibri" panose="020F0502020204030204" pitchFamily="34" charset="0"/>
                <a:cs typeface="Arial" panose="020B0604020202020204" pitchFamily="34" charset="0"/>
              </a:rPr>
              <a:t>			</a:t>
            </a:r>
            <a:endParaRPr lang="en-GB" b="1" kern="0" dirty="0" smtClean="0">
              <a:solidFill>
                <a:srgbClr val="C00000"/>
              </a:solidFill>
              <a:latin typeface="Calibri" panose="020F050202020403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600"/>
              </a:spcAft>
              <a:buClrTx/>
              <a:buSzTx/>
              <a:buFontTx/>
              <a:buNone/>
              <a:tabLst/>
              <a:defRPr/>
            </a:pPr>
            <a:r>
              <a:rPr lang="en-GB" b="1" kern="0" dirty="0" smtClean="0">
                <a:solidFill>
                  <a:srgbClr val="C00000"/>
                </a:solidFill>
                <a:latin typeface="Calibri" panose="020F0502020204030204" pitchFamily="34" charset="0"/>
                <a:cs typeface="Arial" panose="020B0604020202020204" pitchFamily="34" charset="0"/>
              </a:rPr>
              <a:t>Single Contact Number: 028 95985590</a:t>
            </a:r>
          </a:p>
          <a:p>
            <a:pPr>
              <a:spcAft>
                <a:spcPts val="600"/>
              </a:spcAft>
              <a:defRPr/>
            </a:pPr>
            <a:endParaRPr lang="en-GB" b="1" kern="0" dirty="0" smtClean="0">
              <a:solidFill>
                <a:srgbClr val="C00000"/>
              </a:solidFill>
              <a:latin typeface="Calibri" panose="020F0502020204030204" pitchFamily="34" charset="0"/>
              <a:cs typeface="Arial" panose="020B0604020202020204" pitchFamily="34" charset="0"/>
            </a:endParaRPr>
          </a:p>
          <a:p>
            <a:pPr algn="ctr">
              <a:spcAft>
                <a:spcPts val="600"/>
              </a:spcAft>
              <a:defRPr/>
            </a:pPr>
            <a:r>
              <a:rPr lang="en-GB" b="1" kern="0" dirty="0" smtClean="0">
                <a:solidFill>
                  <a:srgbClr val="C00000"/>
                </a:solidFill>
                <a:latin typeface="Calibri" panose="020F0502020204030204" pitchFamily="34" charset="0"/>
                <a:cs typeface="Arial" panose="020B0604020202020204" pitchFamily="34" charset="0"/>
              </a:rPr>
              <a:t>Legislation</a:t>
            </a:r>
            <a:endParaRPr kumimoji="0" lang="en-GB" sz="1800" b="1" i="0" strike="noStrike" kern="0" cap="none" spc="0" normalizeH="0" baseline="0" noProof="0" dirty="0" smtClean="0">
              <a:ln>
                <a:noFill/>
              </a:ln>
              <a:solidFill>
                <a:srgbClr val="C00000"/>
              </a:solidFill>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smtClean="0">
                <a:ln>
                  <a:noFill/>
                </a:ln>
                <a:effectLst/>
                <a:uLnTx/>
                <a:uFillTx/>
                <a:latin typeface="Calibri" panose="020F0502020204030204" pitchFamily="34" charset="0"/>
                <a:cs typeface="Arial" panose="020B0604020202020204" pitchFamily="34" charset="0"/>
              </a:rPr>
              <a:t>Education and Libraries (NI) Order 1986   </a:t>
            </a:r>
            <a:r>
              <a:rPr kumimoji="0" lang="en-GB" sz="1400" b="1" i="0" strike="noStrike" kern="0" cap="none" spc="0" normalizeH="0" baseline="0" noProof="0" dirty="0" smtClean="0">
                <a:ln>
                  <a:noFill/>
                </a:ln>
                <a:effectLst/>
                <a:uLnTx/>
                <a:uFillTx/>
                <a:latin typeface="Calibri" panose="020F0502020204030204" pitchFamily="34" charset="0"/>
                <a:cs typeface="Arial" panose="020B0604020202020204" pitchFamily="34" charset="0"/>
                <a:hlinkClick r:id="rId3"/>
              </a:rPr>
              <a:t>http</a:t>
            </a:r>
            <a:r>
              <a:rPr kumimoji="0" lang="en-GB" sz="1400" b="1" i="0" u="sng" strike="noStrike" kern="0" cap="none" spc="0" normalizeH="0" baseline="0" noProof="0" dirty="0" smtClean="0">
                <a:ln>
                  <a:noFill/>
                </a:ln>
                <a:effectLst/>
                <a:uLnTx/>
                <a:uFillTx/>
                <a:latin typeface="Calibri" panose="020F0502020204030204" pitchFamily="34" charset="0"/>
                <a:cs typeface="Arial" panose="020B0604020202020204" pitchFamily="34" charset="0"/>
                <a:hlinkClick r:id="rId3"/>
              </a:rPr>
              <a:t>://www.legislation.gov.uk/nisi/1986/594</a:t>
            </a:r>
            <a:endParaRPr kumimoji="0" lang="en-GB" sz="1600" b="1" i="0" u="sng" strike="noStrike" kern="0" cap="none" spc="0" normalizeH="0" baseline="0" noProof="0" dirty="0" smtClean="0">
              <a:ln>
                <a:noFill/>
              </a:ln>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smtClean="0">
                <a:ln>
                  <a:noFill/>
                </a:ln>
                <a:effectLst/>
                <a:uLnTx/>
                <a:uFillTx/>
                <a:latin typeface="Calibri" panose="020F0502020204030204" pitchFamily="34" charset="0"/>
                <a:cs typeface="Arial" panose="020B0604020202020204" pitchFamily="34" charset="0"/>
              </a:rPr>
              <a:t>Education </a:t>
            </a:r>
            <a:r>
              <a:rPr kumimoji="0" lang="en-GB" sz="1600" b="1" i="0" u="none" strike="noStrike" kern="0" cap="none" spc="0" normalizeH="0" baseline="0" noProof="0" dirty="0">
                <a:ln>
                  <a:noFill/>
                </a:ln>
                <a:effectLst/>
                <a:uLnTx/>
                <a:uFillTx/>
                <a:latin typeface="Calibri" panose="020F0502020204030204" pitchFamily="34" charset="0"/>
                <a:cs typeface="Arial" panose="020B0604020202020204" pitchFamily="34" charset="0"/>
              </a:rPr>
              <a:t>and Libraries (NI) Order </a:t>
            </a:r>
            <a:r>
              <a:rPr kumimoji="0" lang="en-GB" sz="1600" b="1" i="0" u="none" strike="noStrike" kern="0" cap="none" spc="0" normalizeH="0" baseline="0" noProof="0" dirty="0" smtClean="0">
                <a:ln>
                  <a:noFill/>
                </a:ln>
                <a:effectLst/>
                <a:uLnTx/>
                <a:uFillTx/>
                <a:latin typeface="Calibri" panose="020F0502020204030204" pitchFamily="34" charset="0"/>
                <a:cs typeface="Arial" panose="020B0604020202020204" pitchFamily="34" charset="0"/>
              </a:rPr>
              <a:t>2003   </a:t>
            </a:r>
            <a:r>
              <a:rPr kumimoji="0" lang="en-GB" sz="1400" b="1" i="0" u="sng" strike="noStrike" kern="0" cap="none" spc="0" normalizeH="0" baseline="0" noProof="0" dirty="0" smtClean="0">
                <a:ln>
                  <a:noFill/>
                </a:ln>
                <a:effectLst/>
                <a:uLnTx/>
                <a:uFillTx/>
                <a:latin typeface="Calibri" panose="020F0502020204030204" pitchFamily="34" charset="0"/>
                <a:cs typeface="Arial" panose="020B0604020202020204" pitchFamily="34" charset="0"/>
                <a:hlinkClick r:id="rId4"/>
              </a:rPr>
              <a:t>http</a:t>
            </a:r>
            <a:r>
              <a:rPr kumimoji="0" lang="en-GB" sz="1400" b="1" i="0" u="sng" strike="noStrike" kern="0" cap="none" spc="0" normalizeH="0" baseline="0" noProof="0" dirty="0">
                <a:ln>
                  <a:noFill/>
                </a:ln>
                <a:effectLst/>
                <a:uLnTx/>
                <a:uFillTx/>
                <a:latin typeface="Calibri" panose="020F0502020204030204" pitchFamily="34" charset="0"/>
                <a:cs typeface="Arial" panose="020B0604020202020204" pitchFamily="34" charset="0"/>
                <a:hlinkClick r:id="rId4"/>
              </a:rPr>
              <a:t>://www.legislation.gov.uk/nisi/2003/424/contents/made</a:t>
            </a:r>
            <a:endParaRPr kumimoji="0" lang="en-GB" sz="1600" b="1" i="0" u="none" strike="noStrike" kern="0" cap="none" spc="0" normalizeH="0" baseline="0" noProof="0" dirty="0">
              <a:ln>
                <a:noFill/>
              </a:ln>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smtClean="0">
                <a:ln>
                  <a:noFill/>
                </a:ln>
                <a:effectLst/>
                <a:uLnTx/>
                <a:uFillTx/>
                <a:latin typeface="Calibri" panose="020F0502020204030204" pitchFamily="34" charset="0"/>
                <a:cs typeface="Arial" panose="020B0604020202020204" pitchFamily="34" charset="0"/>
              </a:rPr>
              <a:t>The </a:t>
            </a:r>
            <a:r>
              <a:rPr kumimoji="0" lang="en-GB" sz="1600" b="1" i="0" u="none" strike="noStrike" kern="0" cap="none" spc="0" normalizeH="0" baseline="0" noProof="0" dirty="0">
                <a:ln>
                  <a:noFill/>
                </a:ln>
                <a:effectLst/>
                <a:uLnTx/>
                <a:uFillTx/>
                <a:latin typeface="Calibri" panose="020F0502020204030204" pitchFamily="34" charset="0"/>
                <a:cs typeface="Arial" panose="020B0604020202020204" pitchFamily="34" charset="0"/>
              </a:rPr>
              <a:t>Children (NI) Order </a:t>
            </a:r>
            <a:r>
              <a:rPr kumimoji="0" lang="en-GB" sz="1600" b="1" i="0" u="none" strike="noStrike" kern="0" cap="none" spc="0" normalizeH="0" baseline="0" noProof="0" dirty="0" smtClean="0">
                <a:ln>
                  <a:noFill/>
                </a:ln>
                <a:effectLst/>
                <a:uLnTx/>
                <a:uFillTx/>
                <a:latin typeface="Calibri" panose="020F0502020204030204" pitchFamily="34" charset="0"/>
                <a:cs typeface="Arial" panose="020B0604020202020204" pitchFamily="34" charset="0"/>
              </a:rPr>
              <a:t>1995                    </a:t>
            </a:r>
            <a:r>
              <a:rPr kumimoji="0" lang="en-GB" sz="1400" b="1" i="0" u="sng" strike="noStrike" kern="0" cap="none" spc="0" normalizeH="0" baseline="0" noProof="0" dirty="0" smtClean="0">
                <a:ln>
                  <a:noFill/>
                </a:ln>
                <a:effectLst/>
                <a:uLnTx/>
                <a:uFillTx/>
                <a:latin typeface="Calibri" panose="020F0502020204030204" pitchFamily="34" charset="0"/>
                <a:cs typeface="Arial" panose="020B0604020202020204" pitchFamily="34" charset="0"/>
                <a:hlinkClick r:id="rId5"/>
              </a:rPr>
              <a:t>http</a:t>
            </a:r>
            <a:r>
              <a:rPr kumimoji="0" lang="en-GB" sz="1400" b="1" i="0" u="sng" strike="noStrike" kern="0" cap="none" spc="0" normalizeH="0" baseline="0" noProof="0" dirty="0">
                <a:ln>
                  <a:noFill/>
                </a:ln>
                <a:effectLst/>
                <a:uLnTx/>
                <a:uFillTx/>
                <a:latin typeface="Calibri" panose="020F0502020204030204" pitchFamily="34" charset="0"/>
                <a:cs typeface="Arial" panose="020B0604020202020204" pitchFamily="34" charset="0"/>
                <a:hlinkClick r:id="rId5"/>
              </a:rPr>
              <a:t>://www.legislation.gov.uk/nisi/1995/755/contents/made</a:t>
            </a:r>
            <a:endParaRPr kumimoji="0" lang="en-GB" sz="1400" b="1" i="0" u="none" strike="noStrike" kern="0" cap="none" spc="0" normalizeH="0" baseline="0" noProof="0" dirty="0">
              <a:ln>
                <a:noFill/>
              </a:ln>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GB"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r>
              <a:rPr kumimoji="0" lang="en-GB" sz="1800" b="1" i="0" strike="noStrike" kern="0" cap="none" spc="0" normalizeH="0" baseline="0" noProof="0" dirty="0" smtClean="0">
                <a:ln>
                  <a:noFill/>
                </a:ln>
                <a:solidFill>
                  <a:srgbClr val="C00000"/>
                </a:solidFill>
                <a:effectLst/>
                <a:uLnTx/>
                <a:uFillTx/>
                <a:latin typeface="Calibri" panose="020F0502020204030204" pitchFamily="34" charset="0"/>
                <a:cs typeface="Arial" panose="020B0604020202020204" pitchFamily="34" charset="0"/>
              </a:rPr>
              <a:t>DE </a:t>
            </a:r>
            <a:r>
              <a:rPr kumimoji="0" lang="en-GB" sz="1800" b="1" i="0" strike="noStrike" kern="0" cap="none" spc="0" normalizeH="0" baseline="0" noProof="0" dirty="0">
                <a:ln>
                  <a:noFill/>
                </a:ln>
                <a:solidFill>
                  <a:srgbClr val="C00000"/>
                </a:solidFill>
                <a:effectLst/>
                <a:uLnTx/>
                <a:uFillTx/>
                <a:latin typeface="Calibri" panose="020F0502020204030204" pitchFamily="34" charset="0"/>
                <a:cs typeface="Arial" panose="020B0604020202020204" pitchFamily="34" charset="0"/>
              </a:rPr>
              <a:t>Circulars &amp; Guidance re: Child </a:t>
            </a:r>
            <a:r>
              <a:rPr kumimoji="0" lang="en-GB" sz="1800" b="1" i="0" strike="noStrike" kern="0" cap="none" spc="0" normalizeH="0" baseline="0" noProof="0" dirty="0" smtClean="0">
                <a:ln>
                  <a:noFill/>
                </a:ln>
                <a:solidFill>
                  <a:srgbClr val="C00000"/>
                </a:solidFill>
                <a:effectLst/>
                <a:uLnTx/>
                <a:uFillTx/>
                <a:latin typeface="Calibri" panose="020F0502020204030204" pitchFamily="34" charset="0"/>
                <a:cs typeface="Arial" panose="020B0604020202020204" pitchFamily="34" charset="0"/>
              </a:rPr>
              <a:t>Protection/Safeguarding</a:t>
            </a:r>
            <a:endParaRPr kumimoji="0" lang="en-GB" sz="1800" b="1" i="0" strike="noStrike" kern="0" cap="none" spc="0" normalizeH="0" baseline="0" noProof="0" dirty="0">
              <a:ln>
                <a:noFill/>
              </a:ln>
              <a:solidFill>
                <a:srgbClr val="C00000"/>
              </a:solidFill>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GB" sz="1600" b="1" kern="0" dirty="0" smtClean="0">
                <a:solidFill>
                  <a:sysClr val="windowText" lastClr="000000"/>
                </a:solidFill>
                <a:latin typeface="Calibri" panose="020F0502020204030204" pitchFamily="34" charset="0"/>
                <a:cs typeface="Arial" panose="020B0604020202020204" pitchFamily="34" charset="0"/>
              </a:rPr>
              <a:t>‘</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Every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School a Good School - The Governors'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Role</a:t>
            </a:r>
            <a:r>
              <a:rPr lang="en-GB" sz="1600" b="1" kern="0" dirty="0" smtClean="0">
                <a:solidFill>
                  <a:sysClr val="windowText" lastClr="000000"/>
                </a:solidFill>
                <a:latin typeface="Calibri" panose="020F0502020204030204" pitchFamily="34" charset="0"/>
                <a:cs typeface="Arial" panose="020B0604020202020204" pitchFamily="34" charset="0"/>
              </a:rPr>
              <a:t>’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(Chapter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13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Pastoral Care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and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Child Protection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Guide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for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School Governors)  </a:t>
            </a:r>
            <a:r>
              <a:rPr kumimoji="0" lang="en-GB" sz="1400" b="1" i="0"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hlinkClick r:id="rId6"/>
              </a:rPr>
              <a:t>http</a:t>
            </a:r>
            <a:r>
              <a:rPr kumimoji="0" lang="en-GB" sz="1400" b="1" i="0"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hlinkClick r:id="rId6"/>
              </a:rPr>
              <a:t>://www.deni.gov.uk/index/schools-and-infrastructure-2/schools-management/79-school_governors_pg/schools_79_governor-roles-and-responsibilities_pg/schools_79_chapter-13-pastoral-care_pg.htm</a:t>
            </a:r>
            <a:endParaRPr kumimoji="0" lang="en-GB" sz="1400" b="1" i="0"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CPSSS School Governors Handbook – Safeguarding and Child Protection </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      </a:t>
            </a:r>
            <a:endParaRPr lang="en-GB" sz="1600" b="1" kern="0" dirty="0">
              <a:solidFill>
                <a:srgbClr val="C00000"/>
              </a:solidFill>
              <a:latin typeface="Calibri" panose="020F0502020204030204" pitchFamily="34" charset="0"/>
              <a:cs typeface="Arial" panose="020B0604020202020204" pitchFamily="34" charset="0"/>
              <a:hlinkClick r:id="rId7"/>
            </a:endParaRPr>
          </a:p>
          <a:p>
            <a:pPr lvl="0">
              <a:defRPr/>
            </a:pPr>
            <a:r>
              <a:rPr lang="en-GB" sz="1600" b="1" u="sng" kern="0" dirty="0" smtClean="0">
                <a:solidFill>
                  <a:sysClr val="windowText" lastClr="000000"/>
                </a:solidFill>
                <a:latin typeface="Calibri" panose="020F0502020204030204" pitchFamily="34" charset="0"/>
                <a:cs typeface="Arial" panose="020B0604020202020204" pitchFamily="34" charset="0"/>
                <a:hlinkClick r:id="rId8"/>
              </a:rPr>
              <a:t>https://www.education-ni.gov.uk/publications/cpsss-board-governors-handbook</a:t>
            </a:r>
            <a:endParaRPr lang="en-GB" sz="1600" b="1" u="sng" kern="0" dirty="0" smtClean="0">
              <a:solidFill>
                <a:sysClr val="windowText" lastClr="000000"/>
              </a:solidFill>
              <a:latin typeface="Calibri" panose="020F0502020204030204" pitchFamily="34" charset="0"/>
              <a:cs typeface="Arial" panose="020B0604020202020204" pitchFamily="34" charset="0"/>
            </a:endParaRPr>
          </a:p>
          <a:p>
            <a:pPr lvl="0">
              <a:defRPr/>
            </a:pPr>
            <a:endPar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endParaRPr>
          </a:p>
          <a:p>
            <a:pPr lvl="0">
              <a:defRPr/>
            </a:pP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DE </a:t>
            </a: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Circular </a:t>
            </a:r>
            <a:r>
              <a:rPr lang="en-GB" sz="1600" b="1" kern="0" dirty="0" smtClean="0">
                <a:solidFill>
                  <a:sysClr val="windowText" lastClr="000000"/>
                </a:solidFill>
                <a:latin typeface="Calibri" panose="020F0502020204030204" pitchFamily="34" charset="0"/>
                <a:cs typeface="Arial" panose="020B0604020202020204" pitchFamily="34" charset="0"/>
              </a:rPr>
              <a:t>2017/04</a:t>
            </a:r>
            <a:r>
              <a:rPr kumimoji="0" lang="en-GB" sz="16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 </a:t>
            </a:r>
            <a:r>
              <a:rPr lang="en-GB" sz="1400" b="1" dirty="0"/>
              <a:t>Safeguarding and Child Protection in Schools - A Guide for </a:t>
            </a:r>
            <a:r>
              <a:rPr lang="en-GB" sz="1400" b="1" dirty="0" smtClean="0"/>
              <a:t>Schools</a:t>
            </a:r>
          </a:p>
          <a:p>
            <a:pPr lvl="0">
              <a:defRPr/>
            </a:pPr>
            <a:r>
              <a:rPr lang="en-GB" sz="1600" u="sng" dirty="0" smtClean="0">
                <a:solidFill>
                  <a:srgbClr val="DB5A13"/>
                </a:solidFill>
              </a:rPr>
              <a:t> </a:t>
            </a:r>
            <a:r>
              <a:rPr lang="en-GB" sz="1600" u="sng" dirty="0">
                <a:solidFill>
                  <a:srgbClr val="002060"/>
                </a:solidFill>
                <a:latin typeface="+mj-lt"/>
              </a:rPr>
              <a:t>https://</a:t>
            </a:r>
            <a:r>
              <a:rPr lang="en-GB" sz="1600" u="sng" dirty="0" smtClean="0">
                <a:solidFill>
                  <a:srgbClr val="002060"/>
                </a:solidFill>
                <a:latin typeface="+mj-lt"/>
              </a:rPr>
              <a:t>www.education-ni.gov.uk/publications/circular-201704</a:t>
            </a:r>
            <a:endParaRPr kumimoji="0" lang="en-GB" sz="1600" i="0" u="sng" strike="noStrike" kern="0" cap="none" spc="0" normalizeH="0" baseline="0" noProof="0" dirty="0">
              <a:ln>
                <a:noFill/>
              </a:ln>
              <a:solidFill>
                <a:srgbClr val="002060"/>
              </a:solidFill>
              <a:effectLst/>
              <a:uLnTx/>
              <a:uFillTx/>
              <a:latin typeface="+mj-l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A </a:t>
            </a:r>
            <a:r>
              <a:rPr kumimoji="0" lang="en-GB" sz="14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range of relevant DE Circulars and guidance can be accessed at</a:t>
            </a:r>
            <a:r>
              <a:rPr kumimoji="0" lang="en-GB" sz="1400" b="1" i="0" u="none"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rPr>
              <a:t>: </a:t>
            </a:r>
            <a:r>
              <a:rPr kumimoji="0" lang="en-GB" sz="1400" b="1" i="0" u="sng"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hlinkClick r:id="rId9"/>
              </a:rPr>
              <a:t>http</a:t>
            </a:r>
            <a:r>
              <a:rPr kumimoji="0" lang="en-GB" sz="1400" b="1" i="0" u="sng"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hlinkClick r:id="rId9"/>
              </a:rPr>
              <a:t>://www.deni.gov.uk/index/support-and-development-2/child-</a:t>
            </a:r>
            <a:r>
              <a:rPr kumimoji="0" lang="en-GB" sz="14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hlinkClick r:id="rId9"/>
              </a:rPr>
              <a:t> </a:t>
            </a:r>
            <a:r>
              <a:rPr kumimoji="0" lang="en-GB" sz="1400" b="1" i="0" u="sng" strike="noStrike" kern="0" cap="none" spc="0" normalizeH="0" baseline="0" noProof="0" dirty="0" smtClean="0">
                <a:ln>
                  <a:noFill/>
                </a:ln>
                <a:solidFill>
                  <a:sysClr val="windowText" lastClr="000000"/>
                </a:solidFill>
                <a:effectLst/>
                <a:uLnTx/>
                <a:uFillTx/>
                <a:latin typeface="Calibri" panose="020F0502020204030204" pitchFamily="34" charset="0"/>
                <a:cs typeface="Arial" panose="020B0604020202020204" pitchFamily="34" charset="0"/>
                <a:hlinkClick r:id="rId9"/>
              </a:rPr>
              <a:t>protection-safeguarding.htm</a:t>
            </a:r>
            <a:r>
              <a:rPr kumimoji="0" lang="en-GB" sz="14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ysClr val="windowText" lastClr="000000"/>
                </a:solidFill>
                <a:effectLst/>
                <a:uLnTx/>
                <a:uFillTx/>
                <a:latin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41657636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404664"/>
            <a:ext cx="8388424" cy="1008112"/>
          </a:xfrm>
          <a:prstGeom prst="roundRect">
            <a:avLst>
              <a:gd name="adj" fmla="val 21667"/>
            </a:avLst>
          </a:prstGeom>
        </p:spPr>
        <p:txBody>
          <a:bodyPr/>
          <a:lstStyle>
            <a:lvl1pPr algn="l" rtl="0" eaLnBrk="1" fontAlgn="base" hangingPunct="1">
              <a:lnSpc>
                <a:spcPct val="90000"/>
              </a:lnSpc>
              <a:spcBef>
                <a:spcPct val="0"/>
              </a:spcBef>
              <a:spcAft>
                <a:spcPct val="0"/>
              </a:spcAft>
              <a:defRPr sz="3600" b="1">
                <a:solidFill>
                  <a:schemeClr val="tx2"/>
                </a:solidFill>
                <a:latin typeface="+mj-lt"/>
                <a:ea typeface="+mj-ea"/>
                <a:cs typeface="+mj-cs"/>
              </a:defRPr>
            </a:lvl1pPr>
            <a:lvl2pPr algn="l" rtl="0" eaLnBrk="1" fontAlgn="base" hangingPunct="1">
              <a:lnSpc>
                <a:spcPct val="90000"/>
              </a:lnSpc>
              <a:spcBef>
                <a:spcPct val="0"/>
              </a:spcBef>
              <a:spcAft>
                <a:spcPct val="0"/>
              </a:spcAft>
              <a:defRPr sz="3600" b="1">
                <a:solidFill>
                  <a:schemeClr val="tx2"/>
                </a:solidFill>
                <a:latin typeface="Arial" charset="0"/>
              </a:defRPr>
            </a:lvl2pPr>
            <a:lvl3pPr algn="l" rtl="0" eaLnBrk="1" fontAlgn="base" hangingPunct="1">
              <a:lnSpc>
                <a:spcPct val="90000"/>
              </a:lnSpc>
              <a:spcBef>
                <a:spcPct val="0"/>
              </a:spcBef>
              <a:spcAft>
                <a:spcPct val="0"/>
              </a:spcAft>
              <a:defRPr sz="3600" b="1">
                <a:solidFill>
                  <a:schemeClr val="tx2"/>
                </a:solidFill>
                <a:latin typeface="Arial" charset="0"/>
              </a:defRPr>
            </a:lvl3pPr>
            <a:lvl4pPr algn="l" rtl="0" eaLnBrk="1" fontAlgn="base" hangingPunct="1">
              <a:lnSpc>
                <a:spcPct val="90000"/>
              </a:lnSpc>
              <a:spcBef>
                <a:spcPct val="0"/>
              </a:spcBef>
              <a:spcAft>
                <a:spcPct val="0"/>
              </a:spcAft>
              <a:defRPr sz="3600" b="1">
                <a:solidFill>
                  <a:schemeClr val="tx2"/>
                </a:solidFill>
                <a:latin typeface="Arial" charset="0"/>
              </a:defRPr>
            </a:lvl4pPr>
            <a:lvl5pPr algn="l" rtl="0" eaLnBrk="1" fontAlgn="base" hangingPunct="1">
              <a:lnSpc>
                <a:spcPct val="90000"/>
              </a:lnSpc>
              <a:spcBef>
                <a:spcPct val="0"/>
              </a:spcBef>
              <a:spcAft>
                <a:spcPct val="0"/>
              </a:spcAft>
              <a:defRPr sz="3600" b="1">
                <a:solidFill>
                  <a:schemeClr val="tx2"/>
                </a:solidFill>
                <a:latin typeface="Arial" charset="0"/>
              </a:defRPr>
            </a:lvl5pPr>
            <a:lvl6pPr marL="457200" algn="l" rtl="0" eaLnBrk="1" fontAlgn="base" hangingPunct="1">
              <a:lnSpc>
                <a:spcPct val="90000"/>
              </a:lnSpc>
              <a:spcBef>
                <a:spcPct val="0"/>
              </a:spcBef>
              <a:spcAft>
                <a:spcPct val="0"/>
              </a:spcAft>
              <a:defRPr sz="3600" b="1">
                <a:solidFill>
                  <a:schemeClr val="tx2"/>
                </a:solidFill>
                <a:latin typeface="Arial" charset="0"/>
              </a:defRPr>
            </a:lvl6pPr>
            <a:lvl7pPr marL="914400" algn="l" rtl="0" eaLnBrk="1" fontAlgn="base" hangingPunct="1">
              <a:lnSpc>
                <a:spcPct val="90000"/>
              </a:lnSpc>
              <a:spcBef>
                <a:spcPct val="0"/>
              </a:spcBef>
              <a:spcAft>
                <a:spcPct val="0"/>
              </a:spcAft>
              <a:defRPr sz="3600" b="1">
                <a:solidFill>
                  <a:schemeClr val="tx2"/>
                </a:solidFill>
                <a:latin typeface="Arial" charset="0"/>
              </a:defRPr>
            </a:lvl7pPr>
            <a:lvl8pPr marL="1371600" algn="l" rtl="0" eaLnBrk="1" fontAlgn="base" hangingPunct="1">
              <a:lnSpc>
                <a:spcPct val="90000"/>
              </a:lnSpc>
              <a:spcBef>
                <a:spcPct val="0"/>
              </a:spcBef>
              <a:spcAft>
                <a:spcPct val="0"/>
              </a:spcAft>
              <a:defRPr sz="3600" b="1">
                <a:solidFill>
                  <a:schemeClr val="tx2"/>
                </a:solidFill>
                <a:latin typeface="Arial" charset="0"/>
              </a:defRPr>
            </a:lvl8pPr>
            <a:lvl9pPr marL="1828800" algn="l" rtl="0" eaLnBrk="1" fontAlgn="base" hangingPunct="1">
              <a:lnSpc>
                <a:spcPct val="90000"/>
              </a:lnSpc>
              <a:spcBef>
                <a:spcPct val="0"/>
              </a:spcBef>
              <a:spcAft>
                <a:spcPct val="0"/>
              </a:spcAft>
              <a:defRPr sz="3600" b="1">
                <a:solidFill>
                  <a:schemeClr val="tx2"/>
                </a:solidFill>
                <a:latin typeface="Arial" charset="0"/>
              </a:defRPr>
            </a:lvl9pPr>
          </a:lstStyle>
          <a:p>
            <a:pPr algn="ctr"/>
            <a:r>
              <a:rPr lang="en-GB" sz="4000" dirty="0" smtClean="0">
                <a:solidFill>
                  <a:srgbClr val="002060"/>
                </a:solidFill>
              </a:rPr>
              <a:t>Recommended Training for </a:t>
            </a:r>
          </a:p>
          <a:p>
            <a:pPr algn="ctr"/>
            <a:r>
              <a:rPr lang="en-GB" sz="4000" dirty="0">
                <a:solidFill>
                  <a:srgbClr val="002060"/>
                </a:solidFill>
              </a:rPr>
              <a:t>S</a:t>
            </a:r>
            <a:r>
              <a:rPr lang="en-GB" sz="4000" dirty="0" smtClean="0">
                <a:solidFill>
                  <a:srgbClr val="002060"/>
                </a:solidFill>
              </a:rPr>
              <a:t>chool </a:t>
            </a:r>
            <a:r>
              <a:rPr lang="en-GB" sz="4000" dirty="0">
                <a:solidFill>
                  <a:srgbClr val="002060"/>
                </a:solidFill>
              </a:rPr>
              <a:t>G</a:t>
            </a:r>
            <a:r>
              <a:rPr lang="en-GB" sz="4000" dirty="0" smtClean="0">
                <a:solidFill>
                  <a:srgbClr val="002060"/>
                </a:solidFill>
              </a:rPr>
              <a:t>overnors</a:t>
            </a:r>
            <a:endParaRPr lang="en-GB" sz="4000" dirty="0">
              <a:solidFill>
                <a:srgbClr val="00206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822899237"/>
              </p:ext>
            </p:extLst>
          </p:nvPr>
        </p:nvGraphicFramePr>
        <p:xfrm>
          <a:off x="773319" y="1844824"/>
          <a:ext cx="7632857" cy="3934037"/>
        </p:xfrm>
        <a:graphic>
          <a:graphicData uri="http://schemas.openxmlformats.org/drawingml/2006/table">
            <a:tbl>
              <a:tblPr firstRow="1" bandRow="1">
                <a:tableStyleId>{5C22544A-7EE6-4342-B048-85BDC9FD1C3A}</a:tableStyleId>
              </a:tblPr>
              <a:tblGrid>
                <a:gridCol w="3528392">
                  <a:extLst>
                    <a:ext uri="{9D8B030D-6E8A-4147-A177-3AD203B41FA5}">
                      <a16:colId xmlns:a16="http://schemas.microsoft.com/office/drawing/2014/main" val="20000"/>
                    </a:ext>
                  </a:extLst>
                </a:gridCol>
                <a:gridCol w="1368153">
                  <a:extLst>
                    <a:ext uri="{9D8B030D-6E8A-4147-A177-3AD203B41FA5}">
                      <a16:colId xmlns:a16="http://schemas.microsoft.com/office/drawing/2014/main" val="20001"/>
                    </a:ext>
                  </a:extLst>
                </a:gridCol>
                <a:gridCol w="1368153">
                  <a:extLst>
                    <a:ext uri="{9D8B030D-6E8A-4147-A177-3AD203B41FA5}">
                      <a16:colId xmlns:a16="http://schemas.microsoft.com/office/drawing/2014/main" val="20002"/>
                    </a:ext>
                  </a:extLst>
                </a:gridCol>
                <a:gridCol w="1368159">
                  <a:extLst>
                    <a:ext uri="{9D8B030D-6E8A-4147-A177-3AD203B41FA5}">
                      <a16:colId xmlns:a16="http://schemas.microsoft.com/office/drawing/2014/main" val="20003"/>
                    </a:ext>
                  </a:extLst>
                </a:gridCol>
              </a:tblGrid>
              <a:tr h="504056">
                <a:tc>
                  <a:txBody>
                    <a:bodyPr/>
                    <a:lstStyle/>
                    <a:p>
                      <a:r>
                        <a:rPr lang="en-GB" dirty="0" smtClean="0">
                          <a:solidFill>
                            <a:schemeClr val="accent4">
                              <a:lumMod val="90000"/>
                              <a:lumOff val="10000"/>
                            </a:schemeClr>
                          </a:solidFill>
                        </a:rPr>
                        <a:t>Who</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smtClean="0">
                          <a:solidFill>
                            <a:schemeClr val="accent4">
                              <a:lumMod val="90000"/>
                              <a:lumOff val="10000"/>
                            </a:schemeClr>
                          </a:solidFill>
                        </a:rPr>
                        <a:t>Strand 1</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smtClean="0">
                          <a:solidFill>
                            <a:schemeClr val="accent4">
                              <a:lumMod val="90000"/>
                              <a:lumOff val="10000"/>
                            </a:schemeClr>
                          </a:solidFill>
                        </a:rPr>
                        <a:t>Strand 2</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smtClean="0">
                          <a:solidFill>
                            <a:schemeClr val="accent4">
                              <a:lumMod val="90000"/>
                              <a:lumOff val="10000"/>
                            </a:schemeClr>
                          </a:solidFill>
                        </a:rPr>
                        <a:t>Strand 3</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639071">
                <a:tc>
                  <a:txBody>
                    <a:bodyPr/>
                    <a:lstStyle/>
                    <a:p>
                      <a:r>
                        <a:rPr lang="en-GB" dirty="0" smtClean="0">
                          <a:solidFill>
                            <a:schemeClr val="accent4">
                              <a:lumMod val="90000"/>
                              <a:lumOff val="10000"/>
                            </a:schemeClr>
                          </a:solidFill>
                        </a:rPr>
                        <a:t>All school governors</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39071">
                <a:tc>
                  <a:txBody>
                    <a:bodyPr/>
                    <a:lstStyle/>
                    <a:p>
                      <a:r>
                        <a:rPr lang="en-GB" dirty="0" smtClean="0">
                          <a:solidFill>
                            <a:schemeClr val="accent4">
                              <a:lumMod val="90000"/>
                              <a:lumOff val="10000"/>
                            </a:schemeClr>
                          </a:solidFill>
                        </a:rPr>
                        <a:t>Chair of Governors</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071719">
                <a:tc>
                  <a:txBody>
                    <a:bodyPr/>
                    <a:lstStyle/>
                    <a:p>
                      <a:r>
                        <a:rPr lang="en-GB" dirty="0" smtClean="0">
                          <a:solidFill>
                            <a:schemeClr val="accent4">
                              <a:lumMod val="90000"/>
                              <a:lumOff val="10000"/>
                            </a:schemeClr>
                          </a:solidFill>
                        </a:rPr>
                        <a:t>Governors who will be sitting on interview/teaching appointments panels</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080120">
                <a:tc>
                  <a:txBody>
                    <a:bodyPr/>
                    <a:lstStyle/>
                    <a:p>
                      <a:r>
                        <a:rPr lang="en-GB" dirty="0" smtClean="0">
                          <a:solidFill>
                            <a:schemeClr val="accent4">
                              <a:lumMod val="90000"/>
                              <a:lumOff val="10000"/>
                            </a:schemeClr>
                          </a:solidFill>
                        </a:rPr>
                        <a:t>Governors who are delegated to take the lead in child protection governance</a:t>
                      </a:r>
                      <a:endParaRPr lang="en-GB" dirty="0">
                        <a:solidFill>
                          <a:schemeClr val="accent4">
                            <a:lumMod val="90000"/>
                            <a:lumOff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rgbClr val="002060"/>
                          </a:solidFill>
                          <a:effectLst/>
                          <a:latin typeface="+mn-lt"/>
                          <a:ea typeface="+mn-ea"/>
                          <a:cs typeface="+mn-cs"/>
                          <a:sym typeface="Wingdings"/>
                        </a:rPr>
                        <a:t></a:t>
                      </a:r>
                      <a:endParaRPr lang="en-GB" sz="2400" kern="1200" dirty="0" smtClean="0">
                        <a:solidFill>
                          <a:srgbClr val="002060"/>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361402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947</Words>
  <Application>Microsoft Office PowerPoint</Application>
  <PresentationFormat>On-screen Show (4:3)</PresentationFormat>
  <Paragraphs>163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Office Theme</vt:lpstr>
      <vt:lpstr>Child Protection - Introduction</vt:lpstr>
      <vt:lpstr>The Child Protection/Safeguarding  Duties of School Governors</vt:lpstr>
      <vt:lpstr>PowerPoint Presentation</vt:lpstr>
      <vt:lpstr>Who Is Who In The School  Safeguarding Team</vt:lpstr>
      <vt:lpstr>How to tell if your Schools Child Protection and Safeguarding Arrangements are Satisfactory</vt:lpstr>
      <vt:lpstr>PowerPoint Presentation</vt:lpstr>
      <vt:lpstr>PowerPoint Presentation</vt:lpstr>
    </vt:vector>
  </TitlesOfParts>
  <Company>ESANI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Child Protection/Safeguarding  Duties of School Governors</dc:title>
  <dc:creator>Neil McGivern</dc:creator>
  <cp:lastModifiedBy>Neil McGivern</cp:lastModifiedBy>
  <cp:revision>4</cp:revision>
  <dcterms:created xsi:type="dcterms:W3CDTF">2018-10-17T16:17:45Z</dcterms:created>
  <dcterms:modified xsi:type="dcterms:W3CDTF">2019-04-15T15:25:55Z</dcterms:modified>
</cp:coreProperties>
</file>